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58" r:id="rId2"/>
    <p:sldId id="262" r:id="rId3"/>
    <p:sldId id="277" r:id="rId4"/>
    <p:sldId id="267" r:id="rId5"/>
    <p:sldId id="266" r:id="rId6"/>
    <p:sldId id="278" r:id="rId7"/>
    <p:sldId id="263" r:id="rId8"/>
    <p:sldId id="274" r:id="rId9"/>
    <p:sldId id="275" r:id="rId10"/>
    <p:sldId id="276" r:id="rId11"/>
    <p:sldId id="264" r:id="rId12"/>
    <p:sldId id="265" r:id="rId13"/>
    <p:sldId id="268" r:id="rId14"/>
    <p:sldId id="269" r:id="rId15"/>
    <p:sldId id="270" r:id="rId16"/>
    <p:sldId id="271" r:id="rId17"/>
    <p:sldId id="272" r:id="rId18"/>
    <p:sldId id="273" r:id="rId19"/>
    <p:sldId id="261" r:id="rId2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 charset="-128"/>
        <a:cs typeface="+mn-cs"/>
      </a:defRPr>
    </a:lvl5pPr>
    <a:lvl6pPr marL="2286000" algn="l" defTabSz="914400" rtl="0" eaLnBrk="1" latinLnBrk="0" hangingPunct="1">
      <a:defRPr sz="2400" kern="1200">
        <a:solidFill>
          <a:schemeClr val="tx1"/>
        </a:solidFill>
        <a:latin typeface="Arial" charset="0"/>
        <a:ea typeface="ＭＳ Ｐゴシック" pitchFamily="1" charset="-128"/>
        <a:cs typeface="+mn-cs"/>
      </a:defRPr>
    </a:lvl6pPr>
    <a:lvl7pPr marL="2743200" algn="l" defTabSz="914400" rtl="0" eaLnBrk="1" latinLnBrk="0" hangingPunct="1">
      <a:defRPr sz="2400" kern="1200">
        <a:solidFill>
          <a:schemeClr val="tx1"/>
        </a:solidFill>
        <a:latin typeface="Arial" charset="0"/>
        <a:ea typeface="ＭＳ Ｐゴシック" pitchFamily="1" charset="-128"/>
        <a:cs typeface="+mn-cs"/>
      </a:defRPr>
    </a:lvl7pPr>
    <a:lvl8pPr marL="3200400" algn="l" defTabSz="914400" rtl="0" eaLnBrk="1" latinLnBrk="0" hangingPunct="1">
      <a:defRPr sz="2400" kern="1200">
        <a:solidFill>
          <a:schemeClr val="tx1"/>
        </a:solidFill>
        <a:latin typeface="Arial" charset="0"/>
        <a:ea typeface="ＭＳ Ｐゴシック" pitchFamily="1" charset="-128"/>
        <a:cs typeface="+mn-cs"/>
      </a:defRPr>
    </a:lvl8pPr>
    <a:lvl9pPr marL="3657600" algn="l" defTabSz="914400" rtl="0" eaLnBrk="1" latinLnBrk="0" hangingPunct="1">
      <a:defRPr sz="2400" kern="1200">
        <a:solidFill>
          <a:schemeClr val="tx1"/>
        </a:solidFill>
        <a:latin typeface="Arial" charset="0"/>
        <a:ea typeface="ＭＳ Ｐゴシック" pitchFamily="1"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1F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81391" autoAdjust="0"/>
  </p:normalViewPr>
  <p:slideViewPr>
    <p:cSldViewPr>
      <p:cViewPr>
        <p:scale>
          <a:sx n="70" d="100"/>
          <a:sy n="70" d="100"/>
        </p:scale>
        <p:origin x="-132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E4BF51-D2DF-49E5-A3C9-05AA5A579C5E}" type="datetimeFigureOut">
              <a:rPr lang="en-US" smtClean="0"/>
              <a:t>10/21/2015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3B5A45-372F-49CD-9DCE-11F70C72C6D9}" type="slidenum">
              <a:rPr lang="en-US" smtClean="0"/>
              <a:t>‹#›</a:t>
            </a:fld>
            <a:endParaRPr lang="en-US"/>
          </a:p>
        </p:txBody>
      </p:sp>
    </p:spTree>
    <p:extLst>
      <p:ext uri="{BB962C8B-B14F-4D97-AF65-F5344CB8AC3E}">
        <p14:creationId xmlns:p14="http://schemas.microsoft.com/office/powerpoint/2010/main" val="3292062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0C679A-4138-4BE2-8C76-C3AB6D603AD8}" type="slidenum">
              <a:rPr lang="en-US" smtClean="0"/>
              <a:t>7</a:t>
            </a:fld>
            <a:endParaRPr lang="en-US"/>
          </a:p>
        </p:txBody>
      </p:sp>
    </p:spTree>
    <p:extLst>
      <p:ext uri="{BB962C8B-B14F-4D97-AF65-F5344CB8AC3E}">
        <p14:creationId xmlns:p14="http://schemas.microsoft.com/office/powerpoint/2010/main" val="2717720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1143000" y="685800"/>
            <a:ext cx="4572000" cy="3429000"/>
          </a:xfrm>
          <a:ln/>
        </p:spPr>
      </p:sp>
      <p:sp>
        <p:nvSpPr>
          <p:cNvPr id="10243"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smtClean="0"/>
              <a:t>A woman is economically empowered when she has both the ability to succeed and advance economically and the power to make and act on economic decisions. </a:t>
            </a:r>
          </a:p>
          <a:p>
            <a:pPr>
              <a:defRPr/>
            </a:pPr>
            <a:endParaRPr lang="en-US" dirty="0" smtClean="0"/>
          </a:p>
          <a:p>
            <a:pPr marL="171450" indent="-171450">
              <a:buFont typeface="Arial" pitchFamily="34" charset="0"/>
              <a:buChar char="•"/>
              <a:defRPr/>
            </a:pPr>
            <a:r>
              <a:rPr lang="en-US" dirty="0" smtClean="0"/>
              <a:t>To </a:t>
            </a:r>
            <a:r>
              <a:rPr lang="en-US" b="1" i="1" dirty="0" smtClean="0"/>
              <a:t>succeed and advance economically, </a:t>
            </a:r>
            <a:r>
              <a:rPr lang="en-US" dirty="0" smtClean="0"/>
              <a:t>women need the skills and resources to compete in markets, as well as fair and equal access to economic institutions. </a:t>
            </a:r>
          </a:p>
          <a:p>
            <a:pPr marL="171450" indent="-171450">
              <a:buFont typeface="Arial" pitchFamily="34" charset="0"/>
              <a:buChar char="•"/>
              <a:defRPr/>
            </a:pPr>
            <a:r>
              <a:rPr lang="en-US" dirty="0" smtClean="0"/>
              <a:t>To </a:t>
            </a:r>
            <a:r>
              <a:rPr lang="en-US" b="1" i="1" dirty="0" smtClean="0"/>
              <a:t>have the power and agency </a:t>
            </a:r>
            <a:r>
              <a:rPr lang="en-US" dirty="0" smtClean="0"/>
              <a:t>to benefit from economic activities, women need to have the ability to make and act on decisions and control resources and profits. </a:t>
            </a:r>
          </a:p>
          <a:p>
            <a:pPr>
              <a:defRPr/>
            </a:pPr>
            <a:endParaRPr lang="en-US" dirty="0" smtClean="0"/>
          </a:p>
          <a:p>
            <a:pPr>
              <a:defRPr/>
            </a:pPr>
            <a:r>
              <a:rPr lang="en-US" dirty="0" smtClean="0"/>
              <a:t>These concepts of economic advancement and power &amp; agency are iterative and build off of each other</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xfrm>
            <a:off x="1143000" y="685800"/>
            <a:ext cx="4572000" cy="3429000"/>
          </a:xfrm>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xfrm>
            <a:off x="1143000" y="685800"/>
            <a:ext cx="4572000" cy="3429000"/>
          </a:xfrm>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a:buFontTx/>
              <a:buChar char="•"/>
            </a:pPr>
            <a:r>
              <a:rPr lang="en-US" altLang="en-US" smtClean="0"/>
              <a:t>Measuring women’s economic empowerment requires considering indicators of both women’s economic advancement and women’s power and agency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Studies show that mentoring in a critical component in creating successful entrepreneurs. This is especially true for female entrepreneurs who may otherwise lack access to a support network and outside resources. Due to the fact that research has shown the benefits of mentoring, simply knowing whether the individual had received mentoring should provide valuable information. However, the enterprise could also track additional indicators related to the quality of the mentorship and whether it is actually making employees and entrepreneurs more effective. </a:t>
            </a:r>
          </a:p>
          <a:p>
            <a:endParaRPr lang="en-US" dirty="0" smtClean="0"/>
          </a:p>
          <a:p>
            <a:r>
              <a:rPr lang="en-US" dirty="0" smtClean="0"/>
              <a:t>For this indicator, we would need to clearly define what activities constitute "mentoring". If this question is asked through a survey, we may want to include other qualitative data related to the mentoring experience and benefits experienced. </a:t>
            </a:r>
            <a:endParaRPr lang="en-US" dirty="0"/>
          </a:p>
        </p:txBody>
      </p:sp>
      <p:sp>
        <p:nvSpPr>
          <p:cNvPr id="4" name="Slide Number Placeholder 3"/>
          <p:cNvSpPr>
            <a:spLocks noGrp="1"/>
          </p:cNvSpPr>
          <p:nvPr>
            <p:ph type="sldNum" sz="quarter" idx="10"/>
          </p:nvPr>
        </p:nvSpPr>
        <p:spPr/>
        <p:txBody>
          <a:bodyPr/>
          <a:lstStyle/>
          <a:p>
            <a:fld id="{7E0C679A-4138-4BE2-8C76-C3AB6D603AD8}" type="slidenum">
              <a:rPr lang="en-US" smtClean="0"/>
              <a:t>13</a:t>
            </a:fld>
            <a:endParaRPr lang="en-US"/>
          </a:p>
        </p:txBody>
      </p:sp>
    </p:spTree>
    <p:extLst>
      <p:ext uri="{BB962C8B-B14F-4D97-AF65-F5344CB8AC3E}">
        <p14:creationId xmlns:p14="http://schemas.microsoft.com/office/powerpoint/2010/main" val="7046845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101" name="Picture 5" descr="ICRW_Logo_RGB_gold_ba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625" y="2492375"/>
            <a:ext cx="7013575" cy="1882775"/>
          </a:xfrm>
          <a:prstGeom prst="rect">
            <a:avLst/>
          </a:prstGeom>
          <a:noFill/>
          <a:extLst>
            <a:ext uri="{909E8E84-426E-40DD-AFC4-6F175D3DCCD1}">
              <a14:hiddenFill xmlns:a14="http://schemas.microsoft.com/office/drawing/2010/main">
                <a:solidFill>
                  <a:srgbClr val="FFFFFF"/>
                </a:solidFill>
              </a14:hiddenFill>
            </a:ext>
          </a:extLst>
        </p:spPr>
      </p:pic>
      <p:sp>
        <p:nvSpPr>
          <p:cNvPr id="4102" name="Rectangle 6"/>
          <p:cNvSpPr>
            <a:spLocks noChangeArrowheads="1"/>
          </p:cNvSpPr>
          <p:nvPr/>
        </p:nvSpPr>
        <p:spPr bwMode="auto">
          <a:xfrm>
            <a:off x="0" y="0"/>
            <a:ext cx="9144000" cy="381000"/>
          </a:xfrm>
          <a:prstGeom prst="rect">
            <a:avLst/>
          </a:prstGeom>
          <a:solidFill>
            <a:srgbClr val="D4AE1D"/>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4103" name="Rectangle 7"/>
          <p:cNvSpPr>
            <a:spLocks noChangeArrowheads="1"/>
          </p:cNvSpPr>
          <p:nvPr/>
        </p:nvSpPr>
        <p:spPr bwMode="auto">
          <a:xfrm>
            <a:off x="0" y="6477000"/>
            <a:ext cx="9144000" cy="381000"/>
          </a:xfrm>
          <a:prstGeom prst="rect">
            <a:avLst/>
          </a:prstGeom>
          <a:solidFill>
            <a:srgbClr val="4B147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752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295400"/>
            <a:ext cx="1943100" cy="4800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295400"/>
            <a:ext cx="5676900" cy="4800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91071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6285" y="1295839"/>
            <a:ext cx="7771430" cy="1142269"/>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6285" y="2667731"/>
            <a:ext cx="7771430" cy="3428268"/>
          </a:xfrm>
        </p:spPr>
        <p:txBody>
          <a:bodyPr/>
          <a:lstStyle/>
          <a:p>
            <a:pPr lvl="0"/>
            <a:endParaRPr lang="en-GB" noProof="0" dirty="0" smtClean="0"/>
          </a:p>
        </p:txBody>
      </p:sp>
    </p:spTree>
    <p:extLst>
      <p:ext uri="{BB962C8B-B14F-4D97-AF65-F5344CB8AC3E}">
        <p14:creationId xmlns:p14="http://schemas.microsoft.com/office/powerpoint/2010/main" val="381920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11895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281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667000"/>
            <a:ext cx="3810000" cy="3429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942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9953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5655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1204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5616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2612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ICRW_Logo_RGB_gold_ba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096000" y="457200"/>
            <a:ext cx="2743200" cy="736600"/>
          </a:xfrm>
          <a:prstGeom prst="rect">
            <a:avLst/>
          </a:prstGeom>
          <a:noFill/>
          <a:extLst>
            <a:ext uri="{909E8E84-426E-40DD-AFC4-6F175D3DCCD1}">
              <a14:hiddenFill xmlns:a14="http://schemas.microsoft.com/office/drawing/2010/main">
                <a:solidFill>
                  <a:srgbClr val="FFFFFF"/>
                </a:solidFill>
              </a14:hiddenFill>
            </a:ext>
          </a:extLst>
        </p:spPr>
      </p:pic>
      <p:sp>
        <p:nvSpPr>
          <p:cNvPr id="1032" name="Rectangle 8"/>
          <p:cNvSpPr>
            <a:spLocks noChangeArrowheads="1"/>
          </p:cNvSpPr>
          <p:nvPr/>
        </p:nvSpPr>
        <p:spPr bwMode="auto">
          <a:xfrm>
            <a:off x="0" y="0"/>
            <a:ext cx="9144000" cy="381000"/>
          </a:xfrm>
          <a:prstGeom prst="rect">
            <a:avLst/>
          </a:prstGeom>
          <a:solidFill>
            <a:srgbClr val="D4AE1D"/>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33" name="Rectangle 9"/>
          <p:cNvSpPr>
            <a:spLocks noChangeArrowheads="1"/>
          </p:cNvSpPr>
          <p:nvPr/>
        </p:nvSpPr>
        <p:spPr bwMode="auto">
          <a:xfrm>
            <a:off x="0" y="6477000"/>
            <a:ext cx="9144000" cy="381000"/>
          </a:xfrm>
          <a:prstGeom prst="rect">
            <a:avLst/>
          </a:prstGeom>
          <a:solidFill>
            <a:srgbClr val="4B1472"/>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endParaRPr lang="en-US"/>
          </a:p>
        </p:txBody>
      </p:sp>
      <p:sp>
        <p:nvSpPr>
          <p:cNvPr id="1036" name="Rectangle 12"/>
          <p:cNvSpPr>
            <a:spLocks noGrp="1" noChangeArrowheads="1"/>
          </p:cNvSpPr>
          <p:nvPr>
            <p:ph type="title"/>
          </p:nvPr>
        </p:nvSpPr>
        <p:spPr bwMode="auto">
          <a:xfrm>
            <a:off x="685800" y="12954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37" name="Rectangle 13"/>
          <p:cNvSpPr>
            <a:spLocks noGrp="1" noChangeArrowheads="1"/>
          </p:cNvSpPr>
          <p:nvPr>
            <p:ph type="body" idx="1"/>
          </p:nvPr>
        </p:nvSpPr>
        <p:spPr bwMode="auto">
          <a:xfrm>
            <a:off x="685800" y="2667000"/>
            <a:ext cx="7772400" cy="3429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3600">
          <a:solidFill>
            <a:srgbClr val="481F72"/>
          </a:solidFill>
          <a:latin typeface="+mj-lt"/>
          <a:ea typeface="+mj-ea"/>
          <a:cs typeface="+mj-cs"/>
        </a:defRPr>
      </a:lvl1pPr>
      <a:lvl2pPr algn="ctr" rtl="0" eaLnBrk="1" fontAlgn="base" hangingPunct="1">
        <a:spcBef>
          <a:spcPct val="0"/>
        </a:spcBef>
        <a:spcAft>
          <a:spcPct val="0"/>
        </a:spcAft>
        <a:defRPr sz="3600">
          <a:solidFill>
            <a:srgbClr val="481F72"/>
          </a:solidFill>
          <a:latin typeface="Arial" charset="0"/>
          <a:ea typeface="ＭＳ Ｐゴシック" pitchFamily="1" charset="-128"/>
        </a:defRPr>
      </a:lvl2pPr>
      <a:lvl3pPr algn="ctr" rtl="0" eaLnBrk="1" fontAlgn="base" hangingPunct="1">
        <a:spcBef>
          <a:spcPct val="0"/>
        </a:spcBef>
        <a:spcAft>
          <a:spcPct val="0"/>
        </a:spcAft>
        <a:defRPr sz="3600">
          <a:solidFill>
            <a:srgbClr val="481F72"/>
          </a:solidFill>
          <a:latin typeface="Arial" charset="0"/>
          <a:ea typeface="ＭＳ Ｐゴシック" pitchFamily="1" charset="-128"/>
        </a:defRPr>
      </a:lvl3pPr>
      <a:lvl4pPr algn="ctr" rtl="0" eaLnBrk="1" fontAlgn="base" hangingPunct="1">
        <a:spcBef>
          <a:spcPct val="0"/>
        </a:spcBef>
        <a:spcAft>
          <a:spcPct val="0"/>
        </a:spcAft>
        <a:defRPr sz="3600">
          <a:solidFill>
            <a:srgbClr val="481F72"/>
          </a:solidFill>
          <a:latin typeface="Arial" charset="0"/>
          <a:ea typeface="ＭＳ Ｐゴシック" pitchFamily="1" charset="-128"/>
        </a:defRPr>
      </a:lvl4pPr>
      <a:lvl5pPr algn="ctr" rtl="0" eaLnBrk="1" fontAlgn="base" hangingPunct="1">
        <a:spcBef>
          <a:spcPct val="0"/>
        </a:spcBef>
        <a:spcAft>
          <a:spcPct val="0"/>
        </a:spcAft>
        <a:defRPr sz="3600">
          <a:solidFill>
            <a:srgbClr val="481F72"/>
          </a:solidFill>
          <a:latin typeface="Arial" charset="0"/>
          <a:ea typeface="ＭＳ Ｐゴシック" pitchFamily="1" charset="-128"/>
        </a:defRPr>
      </a:lvl5pPr>
      <a:lvl6pPr marL="457200" algn="ctr" rtl="0" eaLnBrk="1" fontAlgn="base" hangingPunct="1">
        <a:spcBef>
          <a:spcPct val="0"/>
        </a:spcBef>
        <a:spcAft>
          <a:spcPct val="0"/>
        </a:spcAft>
        <a:defRPr sz="3600">
          <a:solidFill>
            <a:srgbClr val="481F72"/>
          </a:solidFill>
          <a:latin typeface="Arial" charset="0"/>
          <a:ea typeface="ＭＳ Ｐゴシック" pitchFamily="1" charset="-128"/>
        </a:defRPr>
      </a:lvl6pPr>
      <a:lvl7pPr marL="914400" algn="ctr" rtl="0" eaLnBrk="1" fontAlgn="base" hangingPunct="1">
        <a:spcBef>
          <a:spcPct val="0"/>
        </a:spcBef>
        <a:spcAft>
          <a:spcPct val="0"/>
        </a:spcAft>
        <a:defRPr sz="3600">
          <a:solidFill>
            <a:srgbClr val="481F72"/>
          </a:solidFill>
          <a:latin typeface="Arial" charset="0"/>
          <a:ea typeface="ＭＳ Ｐゴシック" pitchFamily="1" charset="-128"/>
        </a:defRPr>
      </a:lvl7pPr>
      <a:lvl8pPr marL="1371600" algn="ctr" rtl="0" eaLnBrk="1" fontAlgn="base" hangingPunct="1">
        <a:spcBef>
          <a:spcPct val="0"/>
        </a:spcBef>
        <a:spcAft>
          <a:spcPct val="0"/>
        </a:spcAft>
        <a:defRPr sz="3600">
          <a:solidFill>
            <a:srgbClr val="481F72"/>
          </a:solidFill>
          <a:latin typeface="Arial" charset="0"/>
          <a:ea typeface="ＭＳ Ｐゴシック" pitchFamily="1" charset="-128"/>
        </a:defRPr>
      </a:lvl8pPr>
      <a:lvl9pPr marL="1828800" algn="ctr" rtl="0" eaLnBrk="1" fontAlgn="base" hangingPunct="1">
        <a:spcBef>
          <a:spcPct val="0"/>
        </a:spcBef>
        <a:spcAft>
          <a:spcPct val="0"/>
        </a:spcAft>
        <a:defRPr sz="3600">
          <a:solidFill>
            <a:srgbClr val="481F72"/>
          </a:solidFill>
          <a:latin typeface="Arial" charset="0"/>
          <a:ea typeface="ＭＳ Ｐゴシック" pitchFamily="1" charset="-128"/>
        </a:defRPr>
      </a:lvl9pPr>
    </p:titleStyle>
    <p:bodyStyle>
      <a:lvl1pPr marL="342900" indent="-342900" algn="l" rtl="0" eaLnBrk="1" fontAlgn="base" hangingPunct="1">
        <a:spcBef>
          <a:spcPct val="20000"/>
        </a:spcBef>
        <a:spcAft>
          <a:spcPct val="0"/>
        </a:spcAft>
        <a:buClr>
          <a:srgbClr val="D8A919"/>
        </a:buClr>
        <a:buChar char="•"/>
        <a:defRPr sz="3200">
          <a:solidFill>
            <a:srgbClr val="481F72"/>
          </a:solidFill>
          <a:latin typeface="+mn-lt"/>
          <a:ea typeface="+mn-ea"/>
          <a:cs typeface="+mn-cs"/>
        </a:defRPr>
      </a:lvl1pPr>
      <a:lvl2pPr marL="742950" indent="-285750" algn="l" rtl="0" eaLnBrk="1" fontAlgn="base" hangingPunct="1">
        <a:spcBef>
          <a:spcPct val="20000"/>
        </a:spcBef>
        <a:spcAft>
          <a:spcPct val="0"/>
        </a:spcAft>
        <a:buClr>
          <a:srgbClr val="D8A919"/>
        </a:buClr>
        <a:buChar char="–"/>
        <a:defRPr sz="3200">
          <a:solidFill>
            <a:srgbClr val="481F72"/>
          </a:solidFill>
          <a:latin typeface="+mn-lt"/>
          <a:ea typeface="+mn-ea"/>
        </a:defRPr>
      </a:lvl2pPr>
      <a:lvl3pPr marL="1143000" indent="-228600" algn="l" rtl="0" eaLnBrk="1" fontAlgn="base" hangingPunct="1">
        <a:spcBef>
          <a:spcPct val="20000"/>
        </a:spcBef>
        <a:spcAft>
          <a:spcPct val="0"/>
        </a:spcAft>
        <a:buClr>
          <a:srgbClr val="D8A919"/>
        </a:buClr>
        <a:buChar char="•"/>
        <a:defRPr sz="3200">
          <a:solidFill>
            <a:srgbClr val="481F72"/>
          </a:solidFill>
          <a:latin typeface="+mn-lt"/>
          <a:ea typeface="+mn-ea"/>
        </a:defRPr>
      </a:lvl3pPr>
      <a:lvl4pPr marL="1600200" indent="-228600" algn="l" rtl="0" eaLnBrk="1" fontAlgn="base" hangingPunct="1">
        <a:spcBef>
          <a:spcPct val="20000"/>
        </a:spcBef>
        <a:spcAft>
          <a:spcPct val="0"/>
        </a:spcAft>
        <a:buClr>
          <a:srgbClr val="D8A919"/>
        </a:buClr>
        <a:buChar char="–"/>
        <a:defRPr sz="3200">
          <a:solidFill>
            <a:srgbClr val="481F72"/>
          </a:solidFill>
          <a:latin typeface="+mn-lt"/>
          <a:ea typeface="+mn-ea"/>
        </a:defRPr>
      </a:lvl4pPr>
      <a:lvl5pPr marL="2057400" indent="-228600" algn="l" rtl="0" eaLnBrk="1" fontAlgn="base" hangingPunct="1">
        <a:spcBef>
          <a:spcPct val="20000"/>
        </a:spcBef>
        <a:spcAft>
          <a:spcPct val="0"/>
        </a:spcAft>
        <a:buClr>
          <a:srgbClr val="D8A919"/>
        </a:buClr>
        <a:buChar char="»"/>
        <a:defRPr sz="3200">
          <a:solidFill>
            <a:srgbClr val="481F72"/>
          </a:solidFill>
          <a:latin typeface="+mn-lt"/>
          <a:ea typeface="+mn-ea"/>
        </a:defRPr>
      </a:lvl5pPr>
      <a:lvl6pPr marL="2514600" indent="-228600" algn="l" rtl="0" eaLnBrk="1" fontAlgn="base" hangingPunct="1">
        <a:spcBef>
          <a:spcPct val="20000"/>
        </a:spcBef>
        <a:spcAft>
          <a:spcPct val="0"/>
        </a:spcAft>
        <a:buClr>
          <a:srgbClr val="D8A919"/>
        </a:buClr>
        <a:buChar char="»"/>
        <a:defRPr sz="3200">
          <a:solidFill>
            <a:srgbClr val="481F72"/>
          </a:solidFill>
          <a:latin typeface="+mn-lt"/>
          <a:ea typeface="+mn-ea"/>
        </a:defRPr>
      </a:lvl6pPr>
      <a:lvl7pPr marL="2971800" indent="-228600" algn="l" rtl="0" eaLnBrk="1" fontAlgn="base" hangingPunct="1">
        <a:spcBef>
          <a:spcPct val="20000"/>
        </a:spcBef>
        <a:spcAft>
          <a:spcPct val="0"/>
        </a:spcAft>
        <a:buClr>
          <a:srgbClr val="D8A919"/>
        </a:buClr>
        <a:buChar char="»"/>
        <a:defRPr sz="3200">
          <a:solidFill>
            <a:srgbClr val="481F72"/>
          </a:solidFill>
          <a:latin typeface="+mn-lt"/>
          <a:ea typeface="+mn-ea"/>
        </a:defRPr>
      </a:lvl7pPr>
      <a:lvl8pPr marL="3429000" indent="-228600" algn="l" rtl="0" eaLnBrk="1" fontAlgn="base" hangingPunct="1">
        <a:spcBef>
          <a:spcPct val="20000"/>
        </a:spcBef>
        <a:spcAft>
          <a:spcPct val="0"/>
        </a:spcAft>
        <a:buClr>
          <a:srgbClr val="D8A919"/>
        </a:buClr>
        <a:buChar char="»"/>
        <a:defRPr sz="3200">
          <a:solidFill>
            <a:srgbClr val="481F72"/>
          </a:solidFill>
          <a:latin typeface="+mn-lt"/>
          <a:ea typeface="+mn-ea"/>
        </a:defRPr>
      </a:lvl8pPr>
      <a:lvl9pPr marL="3886200" indent="-228600" algn="l" rtl="0" eaLnBrk="1" fontAlgn="base" hangingPunct="1">
        <a:spcBef>
          <a:spcPct val="20000"/>
        </a:spcBef>
        <a:spcAft>
          <a:spcPct val="0"/>
        </a:spcAft>
        <a:buClr>
          <a:srgbClr val="D8A919"/>
        </a:buClr>
        <a:buChar char="»"/>
        <a:defRPr sz="3200">
          <a:solidFill>
            <a:srgbClr val="481F72"/>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20"/>
          <p:cNvSpPr txBox="1">
            <a:spLocks/>
          </p:cNvSpPr>
          <p:nvPr/>
        </p:nvSpPr>
        <p:spPr bwMode="auto">
          <a:xfrm>
            <a:off x="255119" y="630369"/>
            <a:ext cx="5645439" cy="71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lvl1pPr defTabSz="981075">
              <a:spcBef>
                <a:spcPct val="20000"/>
              </a:spcBef>
              <a:buClr>
                <a:srgbClr val="D8A919"/>
              </a:buClr>
              <a:buChar char="•"/>
              <a:defRPr sz="3400">
                <a:solidFill>
                  <a:srgbClr val="481F72"/>
                </a:solidFill>
                <a:latin typeface="Arial" charset="0"/>
                <a:ea typeface="MS PGothic" pitchFamily="34" charset="-128"/>
              </a:defRPr>
            </a:lvl1pPr>
            <a:lvl2pPr marL="742950" indent="-285750" defTabSz="981075">
              <a:spcBef>
                <a:spcPct val="20000"/>
              </a:spcBef>
              <a:buClr>
                <a:srgbClr val="D8A919"/>
              </a:buClr>
              <a:buChar char="–"/>
              <a:defRPr sz="3400">
                <a:solidFill>
                  <a:srgbClr val="481F72"/>
                </a:solidFill>
                <a:latin typeface="Arial" charset="0"/>
                <a:ea typeface="MS PGothic" pitchFamily="34" charset="-128"/>
              </a:defRPr>
            </a:lvl2pPr>
            <a:lvl3pPr marL="1143000" indent="-228600" defTabSz="981075">
              <a:spcBef>
                <a:spcPct val="20000"/>
              </a:spcBef>
              <a:buClr>
                <a:srgbClr val="D8A919"/>
              </a:buClr>
              <a:buChar char="•"/>
              <a:defRPr sz="3400">
                <a:solidFill>
                  <a:srgbClr val="481F72"/>
                </a:solidFill>
                <a:latin typeface="Arial" charset="0"/>
                <a:ea typeface="MS PGothic" pitchFamily="34" charset="-128"/>
              </a:defRPr>
            </a:lvl3pPr>
            <a:lvl4pPr marL="1600200" indent="-228600" defTabSz="981075">
              <a:spcBef>
                <a:spcPct val="20000"/>
              </a:spcBef>
              <a:buClr>
                <a:srgbClr val="D8A919"/>
              </a:buClr>
              <a:buChar char="–"/>
              <a:defRPr sz="3400">
                <a:solidFill>
                  <a:srgbClr val="481F72"/>
                </a:solidFill>
                <a:latin typeface="Arial" charset="0"/>
                <a:ea typeface="MS PGothic" pitchFamily="34" charset="-128"/>
              </a:defRPr>
            </a:lvl4pPr>
            <a:lvl5pPr marL="2057400" indent="-228600" defTabSz="981075">
              <a:spcBef>
                <a:spcPct val="20000"/>
              </a:spcBef>
              <a:buClr>
                <a:srgbClr val="D8A919"/>
              </a:buClr>
              <a:buChar char="»"/>
              <a:defRPr sz="3400">
                <a:solidFill>
                  <a:srgbClr val="481F72"/>
                </a:solidFill>
                <a:latin typeface="Arial" charset="0"/>
                <a:ea typeface="MS PGothic" pitchFamily="34" charset="-128"/>
              </a:defRPr>
            </a:lvl5pPr>
            <a:lvl6pPr marL="25146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eaLnBrk="1" hangingPunct="1">
              <a:spcBef>
                <a:spcPct val="0"/>
              </a:spcBef>
              <a:buFontTx/>
              <a:buNone/>
            </a:pPr>
            <a:r>
              <a:rPr lang="en-US" altLang="en-US" b="1" dirty="0">
                <a:latin typeface="Calibri" panose="020F0502020204030204" pitchFamily="34" charset="0"/>
              </a:rPr>
              <a:t>Measuring Women’s Economic Empowerment</a:t>
            </a:r>
          </a:p>
        </p:txBody>
      </p:sp>
      <p:pic>
        <p:nvPicPr>
          <p:cNvPr id="614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630" y="1528388"/>
            <a:ext cx="7338772" cy="4820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81215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rot="2327633">
            <a:off x="5941647" y="4543269"/>
            <a:ext cx="1586667" cy="533400"/>
          </a:xfrm>
          <a:prstGeom prst="rect">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ight Arrow 62"/>
          <p:cNvSpPr/>
          <p:nvPr/>
        </p:nvSpPr>
        <p:spPr>
          <a:xfrm>
            <a:off x="114300" y="3401016"/>
            <a:ext cx="7589250" cy="1421872"/>
          </a:xfrm>
          <a:prstGeom prst="rightArrow">
            <a:avLst>
              <a:gd name="adj1" fmla="val 50000"/>
              <a:gd name="adj2" fmla="val 31809"/>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52400" y="291632"/>
            <a:ext cx="6248400" cy="1143000"/>
          </a:xfrm>
        </p:spPr>
        <p:txBody>
          <a:bodyPr>
            <a:normAutofit fontScale="90000"/>
          </a:bodyPr>
          <a:lstStyle/>
          <a:p>
            <a:pPr algn="l"/>
            <a:r>
              <a:rPr lang="en-US" sz="2700" b="1" dirty="0" smtClean="0">
                <a:solidFill>
                  <a:schemeClr val="tx1"/>
                </a:solidFill>
                <a:latin typeface="Calibri" pitchFamily="34" charset="0"/>
                <a:cs typeface="Calibri" pitchFamily="34" charset="0"/>
              </a:rPr>
              <a:t>Social Impact Conceptual Framework: </a:t>
            </a:r>
            <a:r>
              <a:rPr lang="en-US" sz="6600" dirty="0" smtClean="0">
                <a:solidFill>
                  <a:schemeClr val="tx1"/>
                </a:solidFill>
                <a:latin typeface="HelveticaNeueLT Std" panose="020B0604020202020204" pitchFamily="34" charset="0"/>
                <a:cs typeface="Calibri" pitchFamily="34" charset="0"/>
              </a:rPr>
              <a:t/>
            </a:r>
            <a:br>
              <a:rPr lang="en-US" sz="6600" dirty="0" smtClean="0">
                <a:solidFill>
                  <a:schemeClr val="tx1"/>
                </a:solidFill>
                <a:latin typeface="HelveticaNeueLT Std" panose="020B0604020202020204" pitchFamily="34" charset="0"/>
                <a:cs typeface="Calibri" pitchFamily="34" charset="0"/>
              </a:rPr>
            </a:br>
            <a:r>
              <a:rPr lang="en-US" sz="2000" dirty="0" smtClean="0">
                <a:solidFill>
                  <a:schemeClr val="tx1"/>
                </a:solidFill>
                <a:latin typeface="Calibri" pitchFamily="34" charset="0"/>
                <a:cs typeface="Calibri" pitchFamily="34" charset="0"/>
              </a:rPr>
              <a:t>How </a:t>
            </a:r>
            <a:r>
              <a:rPr lang="en-US" sz="2000" b="1" dirty="0" smtClean="0">
                <a:solidFill>
                  <a:schemeClr val="tx1"/>
                </a:solidFill>
                <a:latin typeface="Calibri" pitchFamily="34" charset="0"/>
                <a:cs typeface="Calibri" pitchFamily="34" charset="0"/>
              </a:rPr>
              <a:t>involvement of </a:t>
            </a:r>
            <a:r>
              <a:rPr lang="en-US" sz="2000" b="1" dirty="0" smtClean="0">
                <a:solidFill>
                  <a:srgbClr val="7030A0"/>
                </a:solidFill>
                <a:latin typeface="Calibri" pitchFamily="34" charset="0"/>
                <a:cs typeface="Calibri" pitchFamily="34" charset="0"/>
              </a:rPr>
              <a:t>women</a:t>
            </a:r>
            <a:r>
              <a:rPr lang="en-US" sz="2000" b="1" dirty="0" smtClean="0">
                <a:solidFill>
                  <a:schemeClr val="tx1"/>
                </a:solidFill>
                <a:latin typeface="Calibri" pitchFamily="34" charset="0"/>
                <a:cs typeface="Calibri" pitchFamily="34" charset="0"/>
              </a:rPr>
              <a:t> in the clean cooking value chain </a:t>
            </a:r>
            <a:r>
              <a:rPr lang="en-US" sz="2000" dirty="0" smtClean="0">
                <a:latin typeface="Calibri" pitchFamily="34" charset="0"/>
                <a:cs typeface="Calibri" pitchFamily="34" charset="0"/>
              </a:rPr>
              <a:t>enhances</a:t>
            </a:r>
            <a:r>
              <a:rPr lang="en-US" sz="2000" dirty="0" smtClean="0">
                <a:solidFill>
                  <a:schemeClr val="tx1"/>
                </a:solidFill>
                <a:latin typeface="Calibri" pitchFamily="34" charset="0"/>
                <a:cs typeface="Calibri" pitchFamily="34" charset="0"/>
              </a:rPr>
              <a:t> </a:t>
            </a:r>
            <a:r>
              <a:rPr lang="en-US" sz="2000" b="1" dirty="0" smtClean="0">
                <a:solidFill>
                  <a:srgbClr val="7030A0"/>
                </a:solidFill>
                <a:latin typeface="Calibri" pitchFamily="34" charset="0"/>
                <a:cs typeface="Calibri" pitchFamily="34" charset="0"/>
              </a:rPr>
              <a:t>women’s </a:t>
            </a:r>
            <a:r>
              <a:rPr lang="en-US" sz="2000" b="1" dirty="0" smtClean="0">
                <a:latin typeface="Calibri" pitchFamily="34" charset="0"/>
                <a:cs typeface="Calibri" pitchFamily="34" charset="0"/>
              </a:rPr>
              <a:t>social and economic </a:t>
            </a:r>
            <a:r>
              <a:rPr lang="en-US" sz="2000" b="1" dirty="0">
                <a:solidFill>
                  <a:srgbClr val="7030A0"/>
                </a:solidFill>
                <a:latin typeface="Calibri" pitchFamily="34" charset="0"/>
                <a:cs typeface="Calibri" pitchFamily="34" charset="0"/>
              </a:rPr>
              <a:t>empowerment</a:t>
            </a:r>
          </a:p>
        </p:txBody>
      </p:sp>
      <p:sp>
        <p:nvSpPr>
          <p:cNvPr id="5" name="Rectangle 4"/>
          <p:cNvSpPr/>
          <p:nvPr/>
        </p:nvSpPr>
        <p:spPr>
          <a:xfrm>
            <a:off x="2667000" y="2498290"/>
            <a:ext cx="2057400" cy="345120"/>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ea typeface="ＭＳ Ｐゴシック"/>
                <a:cs typeface="Calibri" pitchFamily="34" charset="0"/>
              </a:rPr>
              <a:t>Employment</a:t>
            </a:r>
          </a:p>
        </p:txBody>
      </p:sp>
      <p:sp>
        <p:nvSpPr>
          <p:cNvPr id="7" name="Rectangle 6"/>
          <p:cNvSpPr/>
          <p:nvPr/>
        </p:nvSpPr>
        <p:spPr>
          <a:xfrm>
            <a:off x="104120" y="2360623"/>
            <a:ext cx="2199763" cy="347290"/>
          </a:xfrm>
          <a:prstGeom prst="rect">
            <a:avLst/>
          </a:prstGeom>
          <a:solidFill>
            <a:srgbClr val="9966FF"/>
          </a:solidFill>
          <a:ln w="25400" cap="flat" cmpd="sng" algn="ctr">
            <a:solidFill>
              <a:srgbClr val="BBE0E3">
                <a:shade val="50000"/>
              </a:srgbClr>
            </a:solidFill>
            <a:prstDash val="solid"/>
          </a:ln>
          <a:effectLst/>
        </p:spPr>
        <p:txBody>
          <a:bodyPr rtlCol="0" anchor="ctr"/>
          <a:lstStyle/>
          <a:p>
            <a:pPr algn="ctr"/>
            <a:r>
              <a:rPr lang="en-US" sz="1300" b="1" kern="0" dirty="0">
                <a:solidFill>
                  <a:schemeClr val="bg1"/>
                </a:solidFill>
                <a:ea typeface="ＭＳ Ｐゴシック"/>
                <a:cs typeface="Calibri" pitchFamily="34" charset="0"/>
              </a:rPr>
              <a:t>Women investors</a:t>
            </a:r>
          </a:p>
        </p:txBody>
      </p:sp>
      <p:sp>
        <p:nvSpPr>
          <p:cNvPr id="8" name="Rectangle 7"/>
          <p:cNvSpPr/>
          <p:nvPr/>
        </p:nvSpPr>
        <p:spPr>
          <a:xfrm>
            <a:off x="109478" y="3884622"/>
            <a:ext cx="2189046" cy="479662"/>
          </a:xfrm>
          <a:prstGeom prst="rect">
            <a:avLst/>
          </a:prstGeom>
          <a:solidFill>
            <a:srgbClr val="9966FF"/>
          </a:solidFill>
          <a:ln w="25400" cap="flat" cmpd="sng" algn="ctr">
            <a:solidFill>
              <a:srgbClr val="BBE0E3">
                <a:shade val="50000"/>
              </a:srgbClr>
            </a:solidFill>
            <a:prstDash val="solid"/>
          </a:ln>
          <a:effectLst/>
        </p:spPr>
        <p:txBody>
          <a:bodyPr rtlCol="0" anchor="ctr"/>
          <a:lstStyle/>
          <a:p>
            <a:pPr algn="ctr"/>
            <a:r>
              <a:rPr lang="en-US" sz="1300" b="1" kern="0" dirty="0">
                <a:solidFill>
                  <a:schemeClr val="bg1"/>
                </a:solidFill>
                <a:ea typeface="ＭＳ Ｐゴシック"/>
                <a:cs typeface="Calibri" pitchFamily="34" charset="0"/>
              </a:rPr>
              <a:t>Women in production of clean fuels and/or stoves</a:t>
            </a:r>
          </a:p>
        </p:txBody>
      </p:sp>
      <p:sp>
        <p:nvSpPr>
          <p:cNvPr id="9" name="Rectangle 8"/>
          <p:cNvSpPr/>
          <p:nvPr/>
        </p:nvSpPr>
        <p:spPr>
          <a:xfrm>
            <a:off x="104120" y="4448742"/>
            <a:ext cx="2199763" cy="502680"/>
          </a:xfrm>
          <a:prstGeom prst="rect">
            <a:avLst/>
          </a:prstGeom>
          <a:solidFill>
            <a:srgbClr val="9966FF"/>
          </a:solidFill>
          <a:ln w="25400" cap="flat" cmpd="sng" algn="ctr">
            <a:solidFill>
              <a:srgbClr val="BBE0E3">
                <a:shade val="50000"/>
              </a:srgbClr>
            </a:solidFill>
            <a:prstDash val="solid"/>
          </a:ln>
          <a:effectLst/>
        </p:spPr>
        <p:txBody>
          <a:bodyPr rtlCol="0" anchor="ctr"/>
          <a:lstStyle/>
          <a:p>
            <a:pPr algn="ctr"/>
            <a:r>
              <a:rPr lang="en-US" sz="1300" b="1" kern="0" dirty="0">
                <a:solidFill>
                  <a:schemeClr val="bg1"/>
                </a:solidFill>
                <a:ea typeface="ＭＳ Ｐゴシック"/>
                <a:cs typeface="Calibri" pitchFamily="34" charset="0"/>
              </a:rPr>
              <a:t>Women in distribution of clean fuels and/or stoves</a:t>
            </a:r>
          </a:p>
        </p:txBody>
      </p:sp>
      <p:sp>
        <p:nvSpPr>
          <p:cNvPr id="10" name="Rectangle 9"/>
          <p:cNvSpPr/>
          <p:nvPr/>
        </p:nvSpPr>
        <p:spPr>
          <a:xfrm>
            <a:off x="2667000" y="3888642"/>
            <a:ext cx="2057400" cy="388787"/>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ea typeface="ＭＳ Ｐゴシック"/>
                <a:cs typeface="Calibri" pitchFamily="34" charset="0"/>
              </a:rPr>
              <a:t>Business &amp; social networks</a:t>
            </a:r>
          </a:p>
        </p:txBody>
      </p:sp>
      <p:sp>
        <p:nvSpPr>
          <p:cNvPr id="11" name="Rectangle 10"/>
          <p:cNvSpPr/>
          <p:nvPr/>
        </p:nvSpPr>
        <p:spPr>
          <a:xfrm>
            <a:off x="2667000" y="3386646"/>
            <a:ext cx="2057400" cy="412142"/>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ea typeface="ＭＳ Ｐゴシック"/>
                <a:cs typeface="Calibri" pitchFamily="34" charset="0"/>
              </a:rPr>
              <a:t>Technical &amp; business skills</a:t>
            </a:r>
          </a:p>
        </p:txBody>
      </p:sp>
      <p:sp>
        <p:nvSpPr>
          <p:cNvPr id="12" name="Rectangle 11"/>
          <p:cNvSpPr/>
          <p:nvPr/>
        </p:nvSpPr>
        <p:spPr>
          <a:xfrm>
            <a:off x="2667000" y="2933264"/>
            <a:ext cx="2057400" cy="363528"/>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ea typeface="ＭＳ Ｐゴシック"/>
                <a:cs typeface="Calibri" pitchFamily="34" charset="0"/>
              </a:rPr>
              <a:t>Income</a:t>
            </a:r>
          </a:p>
        </p:txBody>
      </p:sp>
      <p:sp>
        <p:nvSpPr>
          <p:cNvPr id="13" name="Rectangle 12"/>
          <p:cNvSpPr/>
          <p:nvPr/>
        </p:nvSpPr>
        <p:spPr>
          <a:xfrm>
            <a:off x="2667000" y="4858136"/>
            <a:ext cx="2057400" cy="487135"/>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ea typeface="ＭＳ Ｐゴシック"/>
                <a:cs typeface="Calibri" pitchFamily="34" charset="0"/>
              </a:rPr>
              <a:t>Knowledge of environmental/ health benefits </a:t>
            </a:r>
          </a:p>
        </p:txBody>
      </p:sp>
      <p:sp>
        <p:nvSpPr>
          <p:cNvPr id="14" name="Rectangle 13"/>
          <p:cNvSpPr/>
          <p:nvPr/>
        </p:nvSpPr>
        <p:spPr>
          <a:xfrm>
            <a:off x="2667000" y="5435127"/>
            <a:ext cx="2057400" cy="430695"/>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ea typeface="ＭＳ Ｐゴシック"/>
                <a:cs typeface="Calibri" pitchFamily="34" charset="0"/>
              </a:rPr>
              <a:t>Expanded access to capital/credit </a:t>
            </a:r>
          </a:p>
        </p:txBody>
      </p:sp>
      <p:sp>
        <p:nvSpPr>
          <p:cNvPr id="15" name="Rectangle 14"/>
          <p:cNvSpPr/>
          <p:nvPr/>
        </p:nvSpPr>
        <p:spPr>
          <a:xfrm>
            <a:off x="104120" y="5614114"/>
            <a:ext cx="2199762" cy="480308"/>
          </a:xfrm>
          <a:prstGeom prst="rect">
            <a:avLst/>
          </a:prstGeom>
          <a:solidFill>
            <a:srgbClr val="9966FF"/>
          </a:solidFill>
          <a:ln w="25400" cap="flat" cmpd="sng" algn="ctr">
            <a:solidFill>
              <a:srgbClr val="BBE0E3">
                <a:shade val="50000"/>
              </a:srgbClr>
            </a:solidFill>
            <a:prstDash val="solid"/>
          </a:ln>
          <a:effectLst/>
        </p:spPr>
        <p:txBody>
          <a:bodyPr rtlCol="0" anchor="ctr"/>
          <a:lstStyle/>
          <a:p>
            <a:pPr algn="ctr"/>
            <a:r>
              <a:rPr lang="en-US" sz="1300" b="1" kern="0" dirty="0">
                <a:solidFill>
                  <a:schemeClr val="bg1"/>
                </a:solidFill>
                <a:ea typeface="ＭＳ Ｐゴシック"/>
                <a:cs typeface="Calibri" pitchFamily="34" charset="0"/>
              </a:rPr>
              <a:t>Women as borrowers (supply-side)</a:t>
            </a:r>
          </a:p>
        </p:txBody>
      </p:sp>
      <p:sp>
        <p:nvSpPr>
          <p:cNvPr id="16" name="Rectangle 15"/>
          <p:cNvSpPr/>
          <p:nvPr/>
        </p:nvSpPr>
        <p:spPr>
          <a:xfrm>
            <a:off x="5214534" y="2933265"/>
            <a:ext cx="1596095" cy="2501862"/>
          </a:xfrm>
          <a:prstGeom prst="rect">
            <a:avLst/>
          </a:prstGeom>
          <a:solidFill>
            <a:srgbClr val="6633CC"/>
          </a:solidFill>
          <a:ln w="25400" cap="flat" cmpd="sng" algn="ctr">
            <a:solidFill>
              <a:srgbClr val="BBE0E3">
                <a:shade val="50000"/>
              </a:srgbClr>
            </a:solidFill>
            <a:prstDash val="solid"/>
          </a:ln>
          <a:effectLst/>
        </p:spPr>
        <p:txBody>
          <a:bodyPr rtlCol="0" anchor="ctr"/>
          <a:lstStyle/>
          <a:p>
            <a:pPr algn="ctr">
              <a:defRPr/>
            </a:pPr>
            <a:endParaRPr lang="en-US" sz="1350" b="1" kern="0" dirty="0" smtClean="0">
              <a:solidFill>
                <a:srgbClr val="FFFFFF"/>
              </a:solidFill>
              <a:latin typeface="Arial" charset="0"/>
              <a:ea typeface="ＭＳ Ｐゴシック" pitchFamily="1" charset="-128"/>
            </a:endParaRPr>
          </a:p>
          <a:p>
            <a:pPr algn="ctr">
              <a:defRPr/>
            </a:pPr>
            <a:endParaRPr lang="en-US" sz="1100" b="1" kern="0" dirty="0" smtClean="0">
              <a:solidFill>
                <a:srgbClr val="FFFFFF"/>
              </a:solidFill>
              <a:ea typeface="ＭＳ Ｐゴシック" pitchFamily="1" charset="-128"/>
            </a:endParaRPr>
          </a:p>
          <a:p>
            <a:pPr>
              <a:defRPr/>
            </a:pPr>
            <a:r>
              <a:rPr lang="en-US" sz="1200" b="1" kern="0" dirty="0" smtClean="0">
                <a:solidFill>
                  <a:srgbClr val="FFFFFF"/>
                </a:solidFill>
                <a:ea typeface="ＭＳ Ｐゴシック"/>
              </a:rPr>
              <a:t>Enhanced voice/ participation</a:t>
            </a:r>
          </a:p>
          <a:p>
            <a:pPr>
              <a:defRPr/>
            </a:pPr>
            <a:endParaRPr lang="en-US" sz="1000" b="1" kern="0" dirty="0" smtClean="0">
              <a:solidFill>
                <a:srgbClr val="FFFFFF"/>
              </a:solidFill>
              <a:ea typeface="ＭＳ Ｐゴシック"/>
            </a:endParaRPr>
          </a:p>
          <a:p>
            <a:pPr>
              <a:defRPr/>
            </a:pPr>
            <a:r>
              <a:rPr lang="en-US" sz="1200" b="1" kern="0" dirty="0" smtClean="0">
                <a:solidFill>
                  <a:srgbClr val="FFFFFF"/>
                </a:solidFill>
                <a:ea typeface="ＭＳ Ｐゴシック"/>
              </a:rPr>
              <a:t>Improved self-confidence &amp; self-efficacy </a:t>
            </a:r>
          </a:p>
          <a:p>
            <a:pPr>
              <a:defRPr/>
            </a:pPr>
            <a:endParaRPr lang="en-US" sz="1400" b="1" kern="0" dirty="0">
              <a:solidFill>
                <a:srgbClr val="FFFFFF"/>
              </a:solidFill>
              <a:ea typeface="ＭＳ Ｐゴシック"/>
            </a:endParaRPr>
          </a:p>
          <a:p>
            <a:pPr>
              <a:defRPr/>
            </a:pPr>
            <a:r>
              <a:rPr lang="en-US" sz="1200" b="1" kern="0" dirty="0" smtClean="0">
                <a:solidFill>
                  <a:srgbClr val="FFFFFF"/>
                </a:solidFill>
                <a:ea typeface="ＭＳ Ｐゴシック"/>
              </a:rPr>
              <a:t>Increased decision-making and control over resources</a:t>
            </a:r>
          </a:p>
          <a:p>
            <a:pPr>
              <a:defRPr/>
            </a:pPr>
            <a:endParaRPr lang="en-US" sz="1400" b="1" kern="0" dirty="0">
              <a:solidFill>
                <a:srgbClr val="FFFFFF"/>
              </a:solidFill>
              <a:ea typeface="ＭＳ Ｐゴシック"/>
            </a:endParaRPr>
          </a:p>
          <a:p>
            <a:pPr>
              <a:defRPr/>
            </a:pPr>
            <a:r>
              <a:rPr lang="en-US" sz="1200" b="1" kern="0" dirty="0" smtClean="0">
                <a:solidFill>
                  <a:srgbClr val="FFFFFF"/>
                </a:solidFill>
                <a:ea typeface="ＭＳ Ｐゴシック"/>
              </a:rPr>
              <a:t>Improved status</a:t>
            </a:r>
            <a:endParaRPr lang="en-US" sz="1400" b="1" kern="0" dirty="0">
              <a:solidFill>
                <a:srgbClr val="FFFFFF"/>
              </a:solidFill>
              <a:ea typeface="ＭＳ Ｐゴシック"/>
            </a:endParaRPr>
          </a:p>
          <a:p>
            <a:pPr>
              <a:defRPr/>
            </a:pPr>
            <a:endParaRPr lang="en-US" sz="1400" kern="0" dirty="0">
              <a:solidFill>
                <a:srgbClr val="FFFFFF"/>
              </a:solidFill>
              <a:latin typeface="Arial"/>
              <a:ea typeface="ＭＳ Ｐゴシック"/>
            </a:endParaRPr>
          </a:p>
          <a:p>
            <a:pPr algn="ctr">
              <a:defRPr/>
            </a:pPr>
            <a:endParaRPr lang="en-US" sz="1300" b="1" kern="0" dirty="0">
              <a:solidFill>
                <a:srgbClr val="FFFFFF"/>
              </a:solidFill>
              <a:ea typeface="ＭＳ Ｐゴシック"/>
              <a:cs typeface="Calibri" pitchFamily="34" charset="0"/>
            </a:endParaRPr>
          </a:p>
        </p:txBody>
      </p:sp>
      <p:sp>
        <p:nvSpPr>
          <p:cNvPr id="17" name="Rectangle 16"/>
          <p:cNvSpPr/>
          <p:nvPr/>
        </p:nvSpPr>
        <p:spPr>
          <a:xfrm>
            <a:off x="7696200" y="5229816"/>
            <a:ext cx="1371600" cy="1475784"/>
          </a:xfrm>
          <a:prstGeom prst="rect">
            <a:avLst/>
          </a:prstGeom>
          <a:solidFill>
            <a:schemeClr val="accent5">
              <a:lumMod val="50000"/>
              <a:alpha val="80000"/>
            </a:schemeClr>
          </a:solidFill>
          <a:ln w="25400" cap="flat" cmpd="sng" algn="ctr">
            <a:solidFill>
              <a:srgbClr val="BBE0E3">
                <a:shade val="50000"/>
              </a:srgbClr>
            </a:solidFill>
            <a:prstDash val="solid"/>
          </a:ln>
          <a:effectLst/>
        </p:spPr>
        <p:txBody>
          <a:bodyPr rtlCol="0" anchor="ctr"/>
          <a:lstStyle/>
          <a:p>
            <a:pPr algn="ctr">
              <a:defRPr/>
            </a:pPr>
            <a:r>
              <a:rPr lang="en-US" sz="1300" b="1" kern="0" dirty="0" smtClean="0">
                <a:solidFill>
                  <a:srgbClr val="FFFFFF"/>
                </a:solidFill>
                <a:ea typeface="ＭＳ Ｐゴシック"/>
                <a:cs typeface="Calibri" pitchFamily="34" charset="0"/>
              </a:rPr>
              <a:t>Adoption of clean cooking solutions</a:t>
            </a:r>
            <a:endParaRPr lang="en-US" sz="1300" b="1" kern="0" dirty="0">
              <a:solidFill>
                <a:srgbClr val="FFFFFF"/>
              </a:solidFill>
              <a:ea typeface="ＭＳ Ｐゴシック"/>
              <a:cs typeface="Calibri" pitchFamily="34" charset="0"/>
            </a:endParaRPr>
          </a:p>
        </p:txBody>
      </p:sp>
      <p:sp>
        <p:nvSpPr>
          <p:cNvPr id="18" name="Rectangle 17"/>
          <p:cNvSpPr/>
          <p:nvPr/>
        </p:nvSpPr>
        <p:spPr>
          <a:xfrm>
            <a:off x="110180" y="5027621"/>
            <a:ext cx="2187642" cy="501077"/>
          </a:xfrm>
          <a:prstGeom prst="rect">
            <a:avLst/>
          </a:prstGeom>
          <a:solidFill>
            <a:srgbClr val="9966FF"/>
          </a:solidFill>
          <a:ln w="25400" cap="flat" cmpd="sng" algn="ctr">
            <a:solidFill>
              <a:srgbClr val="BBE0E3">
                <a:shade val="50000"/>
              </a:srgbClr>
            </a:solidFill>
            <a:prstDash val="solid"/>
          </a:ln>
          <a:effectLst/>
        </p:spPr>
        <p:txBody>
          <a:bodyPr rtlCol="0" anchor="ctr"/>
          <a:lstStyle/>
          <a:p>
            <a:pPr algn="ctr"/>
            <a:r>
              <a:rPr lang="en-US" sz="1300" b="1" kern="0" dirty="0">
                <a:solidFill>
                  <a:schemeClr val="bg1"/>
                </a:solidFill>
                <a:ea typeface="ＭＳ Ｐゴシック"/>
                <a:cs typeface="Calibri" pitchFamily="34" charset="0"/>
              </a:rPr>
              <a:t>Women in after-sales service of clean stoves</a:t>
            </a:r>
          </a:p>
        </p:txBody>
      </p:sp>
      <p:sp>
        <p:nvSpPr>
          <p:cNvPr id="21" name="Rectangle 20"/>
          <p:cNvSpPr/>
          <p:nvPr/>
        </p:nvSpPr>
        <p:spPr>
          <a:xfrm>
            <a:off x="2667000" y="4367283"/>
            <a:ext cx="2057400" cy="400999"/>
          </a:xfrm>
          <a:prstGeom prst="rect">
            <a:avLst/>
          </a:prstGeom>
          <a:solidFill>
            <a:srgbClr val="BBE0E3"/>
          </a:solidFill>
          <a:ln w="25400" cap="flat" cmpd="sng" algn="ctr">
            <a:solidFill>
              <a:srgbClr val="6633CC"/>
            </a:solidFill>
            <a:prstDash val="solid"/>
          </a:ln>
          <a:effectLst/>
        </p:spPr>
        <p:txBody>
          <a:bodyPr rtlCol="0" anchor="ctr"/>
          <a:lstStyle/>
          <a:p>
            <a:pPr algn="ctr"/>
            <a:r>
              <a:rPr lang="en-US" sz="1200" kern="0" dirty="0">
                <a:solidFill>
                  <a:srgbClr val="000000"/>
                </a:solidFill>
                <a:ea typeface="ＭＳ Ｐゴシック"/>
                <a:cs typeface="Calibri" pitchFamily="34" charset="0"/>
              </a:rPr>
              <a:t>Agency</a:t>
            </a:r>
            <a:r>
              <a:rPr lang="en-US" sz="1200" b="1" kern="0" dirty="0">
                <a:solidFill>
                  <a:srgbClr val="000000"/>
                </a:solidFill>
                <a:ea typeface="ＭＳ Ｐゴシック"/>
                <a:cs typeface="Calibri" pitchFamily="34" charset="0"/>
              </a:rPr>
              <a:t> </a:t>
            </a:r>
          </a:p>
        </p:txBody>
      </p:sp>
      <p:sp>
        <p:nvSpPr>
          <p:cNvPr id="29" name="Rounded Rectangle 28"/>
          <p:cNvSpPr/>
          <p:nvPr/>
        </p:nvSpPr>
        <p:spPr bwMode="auto">
          <a:xfrm>
            <a:off x="473798" y="1600346"/>
            <a:ext cx="1460407" cy="533403"/>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defRPr/>
            </a:pPr>
            <a:r>
              <a:rPr lang="en-US" sz="1200" b="1" kern="0" dirty="0" smtClean="0">
                <a:solidFill>
                  <a:sysClr val="windowText" lastClr="000000"/>
                </a:solidFill>
              </a:rPr>
              <a:t>Involvement of Women</a:t>
            </a:r>
            <a:endParaRPr lang="en-US" sz="1200" b="1" kern="0" dirty="0" smtClean="0">
              <a:solidFill>
                <a:srgbClr val="000000"/>
              </a:solidFill>
            </a:endParaRPr>
          </a:p>
        </p:txBody>
      </p:sp>
      <p:sp>
        <p:nvSpPr>
          <p:cNvPr id="31" name="Right Arrow 30"/>
          <p:cNvSpPr/>
          <p:nvPr/>
        </p:nvSpPr>
        <p:spPr bwMode="auto">
          <a:xfrm>
            <a:off x="2166390" y="1733557"/>
            <a:ext cx="512351" cy="266701"/>
          </a:xfrm>
          <a:prstGeom prst="rightArrow">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US" sz="2400" kern="0" dirty="0" smtClean="0">
              <a:solidFill>
                <a:srgbClr val="000000"/>
              </a:solidFill>
              <a:latin typeface="Arial" charset="0"/>
              <a:ea typeface="ＭＳ Ｐゴシック" pitchFamily="1" charset="-128"/>
            </a:endParaRPr>
          </a:p>
        </p:txBody>
      </p:sp>
      <p:sp>
        <p:nvSpPr>
          <p:cNvPr id="32" name="Rectangle 31"/>
          <p:cNvSpPr/>
          <p:nvPr/>
        </p:nvSpPr>
        <p:spPr>
          <a:xfrm>
            <a:off x="109479" y="3275022"/>
            <a:ext cx="2189044" cy="525613"/>
          </a:xfrm>
          <a:prstGeom prst="rect">
            <a:avLst/>
          </a:prstGeom>
          <a:solidFill>
            <a:srgbClr val="9966FF"/>
          </a:solidFill>
          <a:ln w="25400" cap="flat" cmpd="sng" algn="ctr">
            <a:solidFill>
              <a:srgbClr val="BBE0E3">
                <a:shade val="50000"/>
              </a:srgbClr>
            </a:solidFill>
            <a:prstDash val="solid"/>
          </a:ln>
          <a:effectLst/>
        </p:spPr>
        <p:txBody>
          <a:bodyPr rtlCol="0" anchor="ctr"/>
          <a:lstStyle/>
          <a:p>
            <a:pPr algn="ctr"/>
            <a:r>
              <a:rPr lang="en-US" sz="1300" b="1" kern="0" dirty="0">
                <a:solidFill>
                  <a:schemeClr val="bg1"/>
                </a:solidFill>
                <a:ea typeface="ＭＳ Ｐゴシック"/>
                <a:cs typeface="Calibri" pitchFamily="34" charset="0"/>
              </a:rPr>
              <a:t>Women in selection &amp; design of clean cooking products</a:t>
            </a:r>
          </a:p>
        </p:txBody>
      </p:sp>
      <p:sp>
        <p:nvSpPr>
          <p:cNvPr id="33" name="Rounded Rectangle 32"/>
          <p:cNvSpPr/>
          <p:nvPr/>
        </p:nvSpPr>
        <p:spPr bwMode="auto">
          <a:xfrm>
            <a:off x="2949660" y="1600200"/>
            <a:ext cx="1492081" cy="533403"/>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defRPr/>
            </a:pPr>
            <a:r>
              <a:rPr lang="en-US" sz="1200" b="1" kern="0" dirty="0" smtClean="0">
                <a:solidFill>
                  <a:sysClr val="windowText" lastClr="000000"/>
                </a:solidFill>
              </a:rPr>
              <a:t>Components of Empowerment</a:t>
            </a:r>
            <a:endParaRPr lang="en-US" sz="1200" b="1" kern="0" dirty="0" smtClean="0">
              <a:solidFill>
                <a:srgbClr val="000000"/>
              </a:solidFill>
            </a:endParaRPr>
          </a:p>
        </p:txBody>
      </p:sp>
      <p:sp>
        <p:nvSpPr>
          <p:cNvPr id="34" name="Rounded Rectangle 33"/>
          <p:cNvSpPr/>
          <p:nvPr/>
        </p:nvSpPr>
        <p:spPr bwMode="auto">
          <a:xfrm>
            <a:off x="5300038" y="1600201"/>
            <a:ext cx="1425086" cy="533403"/>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defRPr/>
            </a:pPr>
            <a:r>
              <a:rPr lang="en-US" sz="1200" b="1" kern="0" dirty="0" smtClean="0">
                <a:solidFill>
                  <a:sysClr val="windowText" lastClr="000000"/>
                </a:solidFill>
              </a:rPr>
              <a:t>Outcomes of Empowerment</a:t>
            </a:r>
            <a:endParaRPr lang="en-US" sz="1200" b="1" kern="0" dirty="0" smtClean="0">
              <a:solidFill>
                <a:srgbClr val="000000"/>
              </a:solidFill>
            </a:endParaRPr>
          </a:p>
        </p:txBody>
      </p:sp>
      <p:sp>
        <p:nvSpPr>
          <p:cNvPr id="35" name="Rectangle 34"/>
          <p:cNvSpPr/>
          <p:nvPr/>
        </p:nvSpPr>
        <p:spPr>
          <a:xfrm>
            <a:off x="108363" y="2789331"/>
            <a:ext cx="2191276" cy="409491"/>
          </a:xfrm>
          <a:prstGeom prst="rect">
            <a:avLst/>
          </a:prstGeom>
          <a:solidFill>
            <a:srgbClr val="9966FF"/>
          </a:solidFill>
          <a:ln w="25400" cap="flat" cmpd="sng" algn="ctr">
            <a:solidFill>
              <a:srgbClr val="BBE0E3">
                <a:shade val="50000"/>
              </a:srgbClr>
            </a:solidFill>
            <a:prstDash val="solid"/>
          </a:ln>
          <a:effectLst/>
        </p:spPr>
        <p:txBody>
          <a:bodyPr rtlCol="0" anchor="ctr"/>
          <a:lstStyle/>
          <a:p>
            <a:pPr algn="ctr"/>
            <a:r>
              <a:rPr lang="en-US" sz="1300" b="1" kern="0" dirty="0">
                <a:solidFill>
                  <a:schemeClr val="bg1"/>
                </a:solidFill>
                <a:ea typeface="ＭＳ Ｐゴシック"/>
                <a:cs typeface="Calibri" pitchFamily="34" charset="0"/>
              </a:rPr>
              <a:t>Women SME owners &amp; executives</a:t>
            </a:r>
          </a:p>
        </p:txBody>
      </p:sp>
      <p:sp>
        <p:nvSpPr>
          <p:cNvPr id="37" name="Flowchart: Manual Operation 36"/>
          <p:cNvSpPr/>
          <p:nvPr/>
        </p:nvSpPr>
        <p:spPr>
          <a:xfrm rot="7270126">
            <a:off x="6865469" y="5070224"/>
            <a:ext cx="1341908" cy="630443"/>
          </a:xfrm>
          <a:prstGeom prst="flowChartManualOperation">
            <a:avLst/>
          </a:prstGeom>
          <a:solidFill>
            <a:schemeClr val="bg1">
              <a:lumMod val="85000"/>
            </a:schemeClr>
          </a:solidFill>
          <a:ln>
            <a:solidFill>
              <a:srgbClr val="6600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8" name="TextBox 37"/>
          <p:cNvSpPr txBox="1"/>
          <p:nvPr/>
        </p:nvSpPr>
        <p:spPr>
          <a:xfrm rot="18058255">
            <a:off x="7114769" y="5159276"/>
            <a:ext cx="937666" cy="492443"/>
          </a:xfrm>
          <a:prstGeom prst="rect">
            <a:avLst/>
          </a:prstGeom>
          <a:noFill/>
        </p:spPr>
        <p:txBody>
          <a:bodyPr wrap="square" rtlCol="0">
            <a:spAutoFit/>
          </a:bodyPr>
          <a:lstStyle/>
          <a:p>
            <a:pPr algn="ctr"/>
            <a:r>
              <a:rPr lang="en-US" sz="1300" b="1" dirty="0" smtClean="0">
                <a:solidFill>
                  <a:prstClr val="black"/>
                </a:solidFill>
              </a:rPr>
              <a:t>Multiplier Effect</a:t>
            </a:r>
            <a:endParaRPr lang="en-US" sz="1300" b="1" dirty="0">
              <a:solidFill>
                <a:prstClr val="black"/>
              </a:solidFill>
            </a:endParaRPr>
          </a:p>
        </p:txBody>
      </p:sp>
      <p:sp>
        <p:nvSpPr>
          <p:cNvPr id="42" name="Rectangle 41"/>
          <p:cNvSpPr/>
          <p:nvPr/>
        </p:nvSpPr>
        <p:spPr>
          <a:xfrm>
            <a:off x="5014762" y="6068016"/>
            <a:ext cx="1995638" cy="632708"/>
          </a:xfrm>
          <a:prstGeom prst="rect">
            <a:avLst/>
          </a:prstGeom>
          <a:solidFill>
            <a:srgbClr val="9966FF"/>
          </a:solidFill>
          <a:ln w="25400" cap="flat" cmpd="sng" algn="ctr">
            <a:solidFill>
              <a:srgbClr val="BBE0E3">
                <a:shade val="50000"/>
              </a:srgbClr>
            </a:solidFill>
            <a:prstDash val="solid"/>
          </a:ln>
          <a:effectLst/>
        </p:spPr>
        <p:txBody>
          <a:bodyPr rtlCol="0" anchor="ctr"/>
          <a:lstStyle/>
          <a:p>
            <a:pPr algn="ctr"/>
            <a:r>
              <a:rPr lang="en-US" sz="1300" b="1" kern="0" dirty="0">
                <a:solidFill>
                  <a:schemeClr val="bg1"/>
                </a:solidFill>
                <a:ea typeface="ＭＳ Ｐゴシック"/>
                <a:cs typeface="Calibri" pitchFamily="34" charset="0"/>
              </a:rPr>
              <a:t>Financing options targeted to women as consumers</a:t>
            </a:r>
          </a:p>
        </p:txBody>
      </p:sp>
      <p:sp>
        <p:nvSpPr>
          <p:cNvPr id="44" name="Right Arrow 43"/>
          <p:cNvSpPr/>
          <p:nvPr/>
        </p:nvSpPr>
        <p:spPr bwMode="auto">
          <a:xfrm>
            <a:off x="4593049" y="1733553"/>
            <a:ext cx="512351" cy="266701"/>
          </a:xfrm>
          <a:prstGeom prst="rightArrow">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US" sz="2400" kern="0" dirty="0" smtClean="0">
              <a:solidFill>
                <a:srgbClr val="000000"/>
              </a:solidFill>
              <a:latin typeface="Arial" charset="0"/>
              <a:ea typeface="ＭＳ Ｐゴシック" pitchFamily="1" charset="-128"/>
            </a:endParaRPr>
          </a:p>
        </p:txBody>
      </p:sp>
      <p:sp>
        <p:nvSpPr>
          <p:cNvPr id="45" name="Right Bracket 44"/>
          <p:cNvSpPr/>
          <p:nvPr/>
        </p:nvSpPr>
        <p:spPr>
          <a:xfrm>
            <a:off x="2152118" y="2235200"/>
            <a:ext cx="256175" cy="3962400"/>
          </a:xfrm>
          <a:prstGeom prst="rightBracket">
            <a:avLst/>
          </a:prstGeom>
          <a:ln w="22225">
            <a:solidFill>
              <a:srgbClr val="3C8C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5" name="Straight Arrow Connector 64"/>
          <p:cNvCxnSpPr/>
          <p:nvPr/>
        </p:nvCxnSpPr>
        <p:spPr>
          <a:xfrm>
            <a:off x="2408293" y="2667000"/>
            <a:ext cx="258707"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2408293" y="3098800"/>
            <a:ext cx="258707"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a:off x="2408293" y="3581400"/>
            <a:ext cx="258707"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2408293" y="4038600"/>
            <a:ext cx="258707"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a:off x="2408293" y="4572000"/>
            <a:ext cx="258707"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2408293" y="5105400"/>
            <a:ext cx="258707"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2408293" y="5638800"/>
            <a:ext cx="258707"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sp>
        <p:nvSpPr>
          <p:cNvPr id="72" name="Right Bracket 71"/>
          <p:cNvSpPr/>
          <p:nvPr/>
        </p:nvSpPr>
        <p:spPr>
          <a:xfrm>
            <a:off x="4572000" y="2387600"/>
            <a:ext cx="273226" cy="3581400"/>
          </a:xfrm>
          <a:prstGeom prst="rightBracket">
            <a:avLst/>
          </a:prstGeom>
          <a:ln w="22225">
            <a:solidFill>
              <a:srgbClr val="3C8C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3" name="Straight Arrow Connector 72"/>
          <p:cNvCxnSpPr>
            <a:stCxn id="72" idx="2"/>
            <a:endCxn id="16" idx="1"/>
          </p:cNvCxnSpPr>
          <p:nvPr/>
        </p:nvCxnSpPr>
        <p:spPr>
          <a:xfrm>
            <a:off x="4845226" y="4178300"/>
            <a:ext cx="369308" cy="5896"/>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nvSpPr>
        <p:spPr>
          <a:xfrm>
            <a:off x="7728305" y="3464516"/>
            <a:ext cx="1320800" cy="1295401"/>
          </a:xfrm>
          <a:prstGeom prst="rect">
            <a:avLst/>
          </a:prstGeom>
          <a:solidFill>
            <a:srgbClr val="660099"/>
          </a:solidFill>
          <a:ln w="25400" cap="flat" cmpd="sng" algn="ctr">
            <a:solidFill>
              <a:srgbClr val="BBE0E3">
                <a:shade val="50000"/>
              </a:srgbClr>
            </a:solidFill>
            <a:prstDash val="solid"/>
          </a:ln>
          <a:effectLst/>
        </p:spPr>
        <p:txBody>
          <a:bodyPr rtlCol="0" anchor="ctr"/>
          <a:lstStyle/>
          <a:p>
            <a:pPr algn="ctr">
              <a:defRPr/>
            </a:pPr>
            <a:r>
              <a:rPr lang="en-US" sz="1300" b="1" kern="0" dirty="0" smtClean="0">
                <a:solidFill>
                  <a:srgbClr val="FFFFFF"/>
                </a:solidFill>
                <a:ea typeface="ＭＳ Ｐゴシック"/>
              </a:rPr>
              <a:t>Women’s enhanced social &amp; economic empowerment</a:t>
            </a:r>
            <a:endParaRPr lang="en-US" sz="1300" kern="0" dirty="0">
              <a:solidFill>
                <a:srgbClr val="FFFFFF"/>
              </a:solidFill>
              <a:latin typeface="Arial"/>
              <a:ea typeface="ＭＳ Ｐゴシック"/>
            </a:endParaRPr>
          </a:p>
        </p:txBody>
      </p:sp>
      <p:sp>
        <p:nvSpPr>
          <p:cNvPr id="43" name="Rounded Rectangle 42"/>
          <p:cNvSpPr/>
          <p:nvPr/>
        </p:nvSpPr>
        <p:spPr bwMode="auto">
          <a:xfrm>
            <a:off x="7709610" y="1676400"/>
            <a:ext cx="1358190" cy="381075"/>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defRPr/>
            </a:pPr>
            <a:r>
              <a:rPr lang="en-US" sz="1200" b="1" kern="0" dirty="0" smtClean="0">
                <a:solidFill>
                  <a:sysClr val="windowText" lastClr="000000"/>
                </a:solidFill>
              </a:rPr>
              <a:t>Ultimate Goal</a:t>
            </a:r>
            <a:endParaRPr lang="en-US" sz="1200" b="1" kern="0" dirty="0" smtClean="0">
              <a:solidFill>
                <a:srgbClr val="000000"/>
              </a:solidFill>
            </a:endParaRPr>
          </a:p>
        </p:txBody>
      </p:sp>
      <p:sp>
        <p:nvSpPr>
          <p:cNvPr id="46" name="Right Arrow 45"/>
          <p:cNvSpPr/>
          <p:nvPr/>
        </p:nvSpPr>
        <p:spPr bwMode="auto">
          <a:xfrm>
            <a:off x="6955249" y="1752600"/>
            <a:ext cx="512351" cy="266701"/>
          </a:xfrm>
          <a:prstGeom prst="rightArrow">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US" sz="2400" kern="0" dirty="0" smtClean="0">
              <a:solidFill>
                <a:srgbClr val="000000"/>
              </a:solidFill>
              <a:latin typeface="Arial" charset="0"/>
              <a:ea typeface="ＭＳ Ｐゴシック" pitchFamily="1" charset="-128"/>
            </a:endParaRPr>
          </a:p>
        </p:txBody>
      </p:sp>
      <p:cxnSp>
        <p:nvCxnSpPr>
          <p:cNvPr id="49" name="Straight Arrow Connector 48"/>
          <p:cNvCxnSpPr>
            <a:stCxn id="42" idx="3"/>
          </p:cNvCxnSpPr>
          <p:nvPr/>
        </p:nvCxnSpPr>
        <p:spPr>
          <a:xfrm flipV="1">
            <a:off x="7010400" y="6372816"/>
            <a:ext cx="685800" cy="11554"/>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0" y="1371600"/>
            <a:ext cx="2514600" cy="5334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266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p:cTn id="7" dur="500" fill="hold"/>
                                        <p:tgtEl>
                                          <p:spTgt spid="47"/>
                                        </p:tgtEl>
                                        <p:attrNameLst>
                                          <p:attrName>ppt_w</p:attrName>
                                        </p:attrNameLst>
                                      </p:cBhvr>
                                      <p:tavLst>
                                        <p:tav tm="0">
                                          <p:val>
                                            <p:fltVal val="0"/>
                                          </p:val>
                                        </p:tav>
                                        <p:tav tm="100000">
                                          <p:val>
                                            <p:strVal val="#ppt_w"/>
                                          </p:val>
                                        </p:tav>
                                      </p:tavLst>
                                    </p:anim>
                                    <p:anim calcmode="lin" valueType="num">
                                      <p:cBhvr>
                                        <p:cTn id="8" dur="500" fill="hold"/>
                                        <p:tgtEl>
                                          <p:spTgt spid="47"/>
                                        </p:tgtEl>
                                        <p:attrNameLst>
                                          <p:attrName>ppt_h</p:attrName>
                                        </p:attrNameLst>
                                      </p:cBhvr>
                                      <p:tavLst>
                                        <p:tav tm="0">
                                          <p:val>
                                            <p:fltVal val="0"/>
                                          </p:val>
                                        </p:tav>
                                        <p:tav tm="100000">
                                          <p:val>
                                            <p:strVal val="#ppt_h"/>
                                          </p:val>
                                        </p:tav>
                                      </p:tavLst>
                                    </p:anim>
                                    <p:animEffect transition="in" filter="fade">
                                      <p:cBhvr>
                                        <p:cTn id="9" dur="500"/>
                                        <p:tgtEl>
                                          <p:spTgt spid="47"/>
                                        </p:tgtEl>
                                      </p:cBhvr>
                                    </p:animEffect>
                                  </p:childTnLst>
                                </p:cTn>
                              </p:par>
                            </p:childTnLst>
                          </p:cTn>
                        </p:par>
                      </p:childTnLst>
                    </p:cTn>
                  </p:par>
                  <p:par>
                    <p:cTn id="10" fill="hold">
                      <p:stCondLst>
                        <p:cond delay="indefinite"/>
                      </p:stCondLst>
                      <p:childTnLst>
                        <p:par>
                          <p:cTn id="11" fill="hold">
                            <p:stCondLst>
                              <p:cond delay="0"/>
                            </p:stCondLst>
                            <p:childTnLst>
                              <p:par>
                                <p:cTn id="12" presetID="63" presetClass="path" presetSubtype="0" accel="50000" decel="50000" fill="hold" grpId="1" nodeType="clickEffect">
                                  <p:stCondLst>
                                    <p:cond delay="0"/>
                                  </p:stCondLst>
                                  <p:childTnLst>
                                    <p:animMotion origin="layout" path="M -0.00833 3.33333E-6 L 0.27726 3.33333E-6 " pathEditMode="relative" rAng="0" ptsTypes="AA">
                                      <p:cBhvr>
                                        <p:cTn id="13" dur="2000" fill="hold"/>
                                        <p:tgtEl>
                                          <p:spTgt spid="47"/>
                                        </p:tgtEl>
                                        <p:attrNameLst>
                                          <p:attrName>ppt_x</p:attrName>
                                          <p:attrName>ppt_y</p:attrName>
                                        </p:attrNameLst>
                                      </p:cBhvr>
                                      <p:rCtr x="14271" y="0"/>
                                    </p:animMotion>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2" nodeType="clickEffect">
                                  <p:stCondLst>
                                    <p:cond delay="0"/>
                                  </p:stCondLst>
                                  <p:childTnLst>
                                    <p:animMotion origin="layout" path="M 0.27726 3.33333E-6 L 0.53333 3.33333E-6 " pathEditMode="relative" rAng="0" ptsTypes="AA">
                                      <p:cBhvr>
                                        <p:cTn id="17" dur="2000" fill="hold"/>
                                        <p:tgtEl>
                                          <p:spTgt spid="47"/>
                                        </p:tgtEl>
                                        <p:attrNameLst>
                                          <p:attrName>ppt_x</p:attrName>
                                          <p:attrName>ppt_y</p:attrName>
                                        </p:attrNameLst>
                                      </p:cBhvr>
                                      <p:rCtr x="12795" y="0"/>
                                    </p:animMotion>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grpId="3" nodeType="clickEffect">
                                  <p:stCondLst>
                                    <p:cond delay="0"/>
                                  </p:stCondLst>
                                  <p:childTnLst>
                                    <p:animMotion origin="layout" path="M 0.53333 3.33333E-6 L 0.78107 3.33333E-6 " pathEditMode="relative" rAng="0" ptsTypes="AA">
                                      <p:cBhvr>
                                        <p:cTn id="21" dur="2000" fill="hold"/>
                                        <p:tgtEl>
                                          <p:spTgt spid="47"/>
                                        </p:tgtEl>
                                        <p:attrNameLst>
                                          <p:attrName>ppt_x</p:attrName>
                                          <p:attrName>ppt_y</p:attrName>
                                        </p:attrNameLst>
                                      </p:cBhvr>
                                      <p:rCtr x="1237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7" grpId="1" animBg="1"/>
      <p:bldP spid="47" grpId="2" animBg="1"/>
      <p:bldP spid="47" grpId="3"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6999" y="228600"/>
            <a:ext cx="5943600" cy="1143000"/>
          </a:xfrm>
        </p:spPr>
        <p:txBody>
          <a:bodyPr>
            <a:noAutofit/>
          </a:bodyPr>
          <a:lstStyle/>
          <a:p>
            <a:pPr algn="l"/>
            <a:r>
              <a:rPr lang="en-US" sz="2400" b="1" dirty="0" smtClean="0">
                <a:solidFill>
                  <a:schemeClr val="tx1"/>
                </a:solidFill>
                <a:latin typeface="Calibri" pitchFamily="34" charset="0"/>
                <a:cs typeface="Calibri" pitchFamily="34" charset="0"/>
              </a:rPr>
              <a:t>Social Impact Conceptual Framework: </a:t>
            </a:r>
            <a:r>
              <a:rPr lang="en-US" sz="2000" dirty="0" smtClean="0">
                <a:solidFill>
                  <a:schemeClr val="tx1"/>
                </a:solidFill>
                <a:latin typeface="Calibri" pitchFamily="34" charset="0"/>
                <a:cs typeface="Calibri" pitchFamily="34" charset="0"/>
              </a:rPr>
              <a:t/>
            </a:r>
            <a:br>
              <a:rPr lang="en-US" sz="2000" dirty="0" smtClean="0">
                <a:solidFill>
                  <a:schemeClr val="tx1"/>
                </a:solidFill>
                <a:latin typeface="Calibri" pitchFamily="34" charset="0"/>
                <a:cs typeface="Calibri" pitchFamily="34" charset="0"/>
              </a:rPr>
            </a:br>
            <a:r>
              <a:rPr lang="en-US" sz="1800" dirty="0" smtClean="0">
                <a:solidFill>
                  <a:schemeClr val="tx1"/>
                </a:solidFill>
                <a:latin typeface="Calibri" pitchFamily="34" charset="0"/>
                <a:cs typeface="Calibri" pitchFamily="34" charset="0"/>
              </a:rPr>
              <a:t>How </a:t>
            </a:r>
            <a:r>
              <a:rPr lang="en-US" sz="1800" b="1" dirty="0" smtClean="0">
                <a:solidFill>
                  <a:schemeClr val="tx1"/>
                </a:solidFill>
                <a:latin typeface="Calibri" pitchFamily="34" charset="0"/>
                <a:cs typeface="Calibri" pitchFamily="34" charset="0"/>
              </a:rPr>
              <a:t>adoption </a:t>
            </a:r>
            <a:r>
              <a:rPr lang="en-US" sz="1800" dirty="0" smtClean="0">
                <a:solidFill>
                  <a:schemeClr val="tx1"/>
                </a:solidFill>
                <a:latin typeface="Calibri" pitchFamily="34" charset="0"/>
                <a:cs typeface="Calibri" pitchFamily="34" charset="0"/>
              </a:rPr>
              <a:t>of clean cooking solutions translates into improvements in </a:t>
            </a:r>
            <a:r>
              <a:rPr lang="en-US" sz="1800" b="1" dirty="0" smtClean="0">
                <a:solidFill>
                  <a:schemeClr val="tx1"/>
                </a:solidFill>
                <a:latin typeface="Calibri" pitchFamily="34" charset="0"/>
                <a:cs typeface="Calibri" pitchFamily="34" charset="0"/>
              </a:rPr>
              <a:t>households’ social &amp; economic well-being</a:t>
            </a:r>
            <a:endParaRPr lang="en-US" sz="1800" b="1" dirty="0">
              <a:solidFill>
                <a:schemeClr val="tx1"/>
              </a:solidFill>
              <a:latin typeface="Calibri" pitchFamily="34" charset="0"/>
              <a:cs typeface="Calibri" pitchFamily="34" charset="0"/>
            </a:endParaRPr>
          </a:p>
        </p:txBody>
      </p:sp>
      <p:sp>
        <p:nvSpPr>
          <p:cNvPr id="7" name="Trapezoid 6"/>
          <p:cNvSpPr/>
          <p:nvPr/>
        </p:nvSpPr>
        <p:spPr>
          <a:xfrm rot="5400000">
            <a:off x="4970334" y="4093075"/>
            <a:ext cx="4073568" cy="262194"/>
          </a:xfrm>
          <a:prstGeom prst="trapezoid">
            <a:avLst>
              <a:gd name="adj" fmla="val 477894"/>
            </a:avLst>
          </a:prstGeom>
          <a:solidFill>
            <a:srgbClr val="3C8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6200" y="3267480"/>
            <a:ext cx="914399" cy="1358769"/>
          </a:xfrm>
          <a:prstGeom prst="rect">
            <a:avLst/>
          </a:prstGeom>
          <a:solidFill>
            <a:srgbClr val="4760C9">
              <a:alpha val="80000"/>
            </a:srgbClr>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smtClean="0">
                <a:ln>
                  <a:noFill/>
                </a:ln>
                <a:solidFill>
                  <a:srgbClr val="FFFFFF"/>
                </a:solidFill>
                <a:effectLst/>
                <a:uLnTx/>
                <a:uFillTx/>
                <a:latin typeface="Calibri" pitchFamily="34" charset="0"/>
                <a:ea typeface="ＭＳ Ｐゴシック"/>
                <a:cs typeface="Calibri" pitchFamily="34" charset="0"/>
              </a:rPr>
              <a:t>Adoption of clean cooking solutions</a:t>
            </a:r>
            <a:endParaRPr kumimoji="0" lang="en-US" sz="1300" b="1" i="0" u="none" strike="noStrike" kern="0" cap="none" spc="0" normalizeH="0" baseline="0" noProof="0" dirty="0">
              <a:ln>
                <a:noFill/>
              </a:ln>
              <a:solidFill>
                <a:srgbClr val="FFFFFF"/>
              </a:solidFill>
              <a:effectLst/>
              <a:uLnTx/>
              <a:uFillTx/>
              <a:latin typeface="Calibri" pitchFamily="34" charset="0"/>
              <a:ea typeface="ＭＳ Ｐゴシック"/>
              <a:cs typeface="Calibri" pitchFamily="34" charset="0"/>
            </a:endParaRPr>
          </a:p>
        </p:txBody>
      </p:sp>
      <p:sp>
        <p:nvSpPr>
          <p:cNvPr id="9" name="Rectangle 8"/>
          <p:cNvSpPr/>
          <p:nvPr/>
        </p:nvSpPr>
        <p:spPr>
          <a:xfrm>
            <a:off x="4876807" y="4034152"/>
            <a:ext cx="1999213" cy="427964"/>
          </a:xfrm>
          <a:prstGeom prst="rect">
            <a:avLst/>
          </a:prstGeom>
          <a:solidFill>
            <a:schemeClr val="accent2">
              <a:lumMod val="60000"/>
              <a:lumOff val="40000"/>
            </a:schemeClr>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Increased time spent on leisure activities</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10" name="Rectangle 9"/>
          <p:cNvSpPr/>
          <p:nvPr/>
        </p:nvSpPr>
        <p:spPr>
          <a:xfrm>
            <a:off x="2836762" y="3380117"/>
            <a:ext cx="1638041" cy="452956"/>
          </a:xfrm>
          <a:prstGeom prst="rect">
            <a:avLst/>
          </a:prstGeom>
          <a:solidFill>
            <a:schemeClr val="accent2">
              <a:lumMod val="60000"/>
              <a:lumOff val="40000"/>
            </a:schemeClr>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solidFill>
                  <a:srgbClr val="000000"/>
                </a:solidFill>
                <a:latin typeface="Calibri" pitchFamily="34" charset="0"/>
                <a:ea typeface="ＭＳ Ｐゴシック"/>
                <a:cs typeface="Calibri" pitchFamily="34" charset="0"/>
              </a:rPr>
              <a:t>Time spent cooking</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11" name="Rectangle 10"/>
          <p:cNvSpPr/>
          <p:nvPr/>
        </p:nvSpPr>
        <p:spPr>
          <a:xfrm>
            <a:off x="4876806" y="2908153"/>
            <a:ext cx="1999215" cy="454868"/>
          </a:xfrm>
          <a:prstGeom prst="rect">
            <a:avLst/>
          </a:prstGeom>
          <a:solidFill>
            <a:schemeClr val="accent2">
              <a:lumMod val="60000"/>
              <a:lumOff val="40000"/>
            </a:schemeClr>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latin typeface="Calibri" pitchFamily="34" charset="0"/>
                <a:ea typeface="ＭＳ Ｐゴシック"/>
                <a:cs typeface="Calibri" pitchFamily="34" charset="0"/>
              </a:rPr>
              <a:t>Increased time spent on income- generating </a:t>
            </a:r>
            <a:r>
              <a:rPr lang="en-US" sz="1200" kern="0" dirty="0" smtClean="0">
                <a:solidFill>
                  <a:srgbClr val="000000"/>
                </a:solidFill>
                <a:latin typeface="Calibri" pitchFamily="34" charset="0"/>
                <a:ea typeface="ＭＳ Ｐゴシック"/>
                <a:cs typeface="Calibri" pitchFamily="34" charset="0"/>
              </a:rPr>
              <a:t>activities</a:t>
            </a:r>
            <a:endParaRPr lang="en-US" sz="1200" kern="0" dirty="0">
              <a:solidFill>
                <a:srgbClr val="000000"/>
              </a:solidFill>
              <a:latin typeface="Calibri" pitchFamily="34" charset="0"/>
              <a:ea typeface="ＭＳ Ｐゴシック"/>
              <a:cs typeface="Calibri" pitchFamily="34" charset="0"/>
            </a:endParaRPr>
          </a:p>
        </p:txBody>
      </p:sp>
      <p:sp>
        <p:nvSpPr>
          <p:cNvPr id="12" name="Rectangle 11"/>
          <p:cNvSpPr/>
          <p:nvPr/>
        </p:nvSpPr>
        <p:spPr>
          <a:xfrm>
            <a:off x="4876806" y="4526371"/>
            <a:ext cx="1999214" cy="535289"/>
          </a:xfrm>
          <a:prstGeom prst="rect">
            <a:avLst/>
          </a:prstGeom>
          <a:solidFill>
            <a:schemeClr val="accent2">
              <a:lumMod val="60000"/>
              <a:lumOff val="40000"/>
            </a:schemeClr>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Increased time spent on education/ training (adult/children)</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13" name="Rectangle 12"/>
          <p:cNvSpPr/>
          <p:nvPr/>
        </p:nvSpPr>
        <p:spPr>
          <a:xfrm>
            <a:off x="1295401" y="2157219"/>
            <a:ext cx="1270592" cy="517557"/>
          </a:xfrm>
          <a:prstGeom prst="rect">
            <a:avLst/>
          </a:prstGeom>
          <a:solidFill>
            <a:srgbClr val="93C399"/>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Shifts in</a:t>
            </a:r>
            <a:r>
              <a:rPr kumimoji="0" lang="en-US" sz="1200" b="0" i="0" u="none" strike="noStrike" kern="0" cap="none" spc="0" normalizeH="0" noProof="0" dirty="0" smtClean="0">
                <a:ln>
                  <a:noFill/>
                </a:ln>
                <a:solidFill>
                  <a:srgbClr val="000000"/>
                </a:solidFill>
                <a:effectLst/>
                <a:uLnTx/>
                <a:uFillTx/>
                <a:latin typeface="Calibri" pitchFamily="34" charset="0"/>
                <a:ea typeface="ＭＳ Ｐゴシック"/>
                <a:cs typeface="Calibri" pitchFamily="34" charset="0"/>
              </a:rPr>
              <a:t> Household </a:t>
            </a:r>
            <a:r>
              <a:rPr lang="en-US" sz="1200" kern="0" dirty="0">
                <a:solidFill>
                  <a:srgbClr val="000000"/>
                </a:solidFill>
                <a:latin typeface="Calibri" pitchFamily="34" charset="0"/>
                <a:ea typeface="ＭＳ Ｐゴシック"/>
                <a:cs typeface="Calibri" pitchFamily="34" charset="0"/>
              </a:rPr>
              <a:t>F</a:t>
            </a:r>
            <a:r>
              <a:rPr kumimoji="0" lang="en-US" sz="1200" b="0" i="0" u="none" strike="noStrike" kern="0" cap="none" spc="0" normalizeH="0" noProof="0" dirty="0" err="1" smtClean="0">
                <a:ln>
                  <a:noFill/>
                </a:ln>
                <a:solidFill>
                  <a:srgbClr val="000000"/>
                </a:solidFill>
                <a:effectLst/>
                <a:uLnTx/>
                <a:uFillTx/>
                <a:latin typeface="Calibri" pitchFamily="34" charset="0"/>
                <a:ea typeface="ＭＳ Ｐゴシック"/>
                <a:cs typeface="Calibri" pitchFamily="34" charset="0"/>
              </a:rPr>
              <a:t>inances</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14" name="Rectangle 13"/>
          <p:cNvSpPr/>
          <p:nvPr/>
        </p:nvSpPr>
        <p:spPr>
          <a:xfrm>
            <a:off x="7549352" y="3007048"/>
            <a:ext cx="1371599" cy="2034705"/>
          </a:xfrm>
          <a:prstGeom prst="rect">
            <a:avLst/>
          </a:prstGeom>
          <a:solidFill>
            <a:srgbClr val="481F72">
              <a:alpha val="62000"/>
            </a:srgbClr>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350" b="1" kern="0" dirty="0" smtClean="0">
                <a:solidFill>
                  <a:srgbClr val="FFFFFF"/>
                </a:solidFill>
                <a:latin typeface="Calibri" pitchFamily="34" charset="0"/>
                <a:ea typeface="ＭＳ Ｐゴシック"/>
                <a:cs typeface="Calibri" pitchFamily="34" charset="0"/>
              </a:rPr>
              <a:t>Enhanced</a:t>
            </a:r>
            <a:r>
              <a:rPr lang="en-US" sz="1350" b="1" kern="0" dirty="0">
                <a:solidFill>
                  <a:srgbClr val="FFFFFF"/>
                </a:solidFill>
                <a:latin typeface="Calibri" pitchFamily="34" charset="0"/>
                <a:ea typeface="ＭＳ Ｐゴシック"/>
                <a:cs typeface="Calibri" pitchFamily="34" charset="0"/>
              </a:rPr>
              <a:t> </a:t>
            </a:r>
            <a:r>
              <a:rPr lang="en-US" sz="1350" b="1" kern="0" dirty="0" smtClean="0">
                <a:solidFill>
                  <a:srgbClr val="FFFFFF"/>
                </a:solidFill>
                <a:latin typeface="Calibri" pitchFamily="34" charset="0"/>
                <a:ea typeface="ＭＳ Ｐゴシック"/>
                <a:cs typeface="Calibri" pitchFamily="34" charset="0"/>
              </a:rPr>
              <a:t>social and economic </a:t>
            </a:r>
            <a:r>
              <a:rPr kumimoji="0" lang="en-US" sz="1350" b="1" i="0" u="none" strike="noStrike" kern="0" cap="none" spc="0" normalizeH="0" baseline="0" noProof="0" dirty="0" smtClean="0">
                <a:ln>
                  <a:noFill/>
                </a:ln>
                <a:solidFill>
                  <a:srgbClr val="FFFFFF"/>
                </a:solidFill>
                <a:effectLst/>
                <a:uLnTx/>
                <a:uFillTx/>
                <a:latin typeface="Calibri" pitchFamily="34" charset="0"/>
                <a:ea typeface="ＭＳ Ｐゴシック"/>
                <a:cs typeface="Calibri" pitchFamily="34" charset="0"/>
              </a:rPr>
              <a:t>well-being</a:t>
            </a:r>
            <a:endParaRPr kumimoji="0" lang="en-US" sz="1350" b="1" i="0" u="none" strike="noStrike" kern="0" cap="none" spc="0" normalizeH="0" baseline="0" noProof="0" dirty="0">
              <a:ln>
                <a:noFill/>
              </a:ln>
              <a:solidFill>
                <a:srgbClr val="FFFFFF"/>
              </a:solidFill>
              <a:effectLst/>
              <a:uLnTx/>
              <a:uFillTx/>
              <a:latin typeface="Calibri" pitchFamily="34" charset="0"/>
              <a:ea typeface="ＭＳ Ｐゴシック"/>
              <a:cs typeface="Calibri" pitchFamily="34" charset="0"/>
            </a:endParaRPr>
          </a:p>
        </p:txBody>
      </p:sp>
      <p:sp>
        <p:nvSpPr>
          <p:cNvPr id="15" name="Rectangle 14"/>
          <p:cNvSpPr/>
          <p:nvPr/>
        </p:nvSpPr>
        <p:spPr>
          <a:xfrm>
            <a:off x="7784581" y="6151275"/>
            <a:ext cx="915518" cy="524179"/>
          </a:xfrm>
          <a:prstGeom prst="rect">
            <a:avLst/>
          </a:prstGeom>
          <a:solidFill>
            <a:schemeClr val="bg1">
              <a:lumMod val="75000"/>
            </a:schemeClr>
          </a:solidFill>
          <a:ln w="25400" cap="flat" cmpd="sng" algn="ctr">
            <a:solidFill>
              <a:srgbClr val="BBE0E3">
                <a:shade val="50000"/>
              </a:srgbClr>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Health benefits</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16" name="Rectangle 15"/>
          <p:cNvSpPr/>
          <p:nvPr/>
        </p:nvSpPr>
        <p:spPr>
          <a:xfrm>
            <a:off x="2837905" y="4102438"/>
            <a:ext cx="1635754" cy="498784"/>
          </a:xfrm>
          <a:prstGeom prst="rect">
            <a:avLst/>
          </a:prstGeom>
          <a:solidFill>
            <a:schemeClr val="accent2">
              <a:lumMod val="60000"/>
              <a:lumOff val="40000"/>
            </a:schemeClr>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Time spent collecting fuel</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cxnSp>
        <p:nvCxnSpPr>
          <p:cNvPr id="17" name="Straight Arrow Connector 16"/>
          <p:cNvCxnSpPr>
            <a:stCxn id="24" idx="3"/>
            <a:endCxn id="15" idx="0"/>
          </p:cNvCxnSpPr>
          <p:nvPr/>
        </p:nvCxnSpPr>
        <p:spPr>
          <a:xfrm>
            <a:off x="6876020" y="5373060"/>
            <a:ext cx="1366320" cy="778215"/>
          </a:xfrm>
          <a:prstGeom prst="straightConnector1">
            <a:avLst/>
          </a:prstGeom>
          <a:ln w="22225">
            <a:solidFill>
              <a:srgbClr val="3C8C93"/>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6876020" y="5884576"/>
            <a:ext cx="1366320" cy="266699"/>
          </a:xfrm>
          <a:prstGeom prst="straightConnector1">
            <a:avLst/>
          </a:prstGeom>
          <a:ln w="22225">
            <a:solidFill>
              <a:srgbClr val="3C8C93"/>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36762" y="1884075"/>
            <a:ext cx="1638041" cy="457200"/>
          </a:xfrm>
          <a:prstGeom prst="rect">
            <a:avLst/>
          </a:prstGeom>
          <a:solidFill>
            <a:srgbClr val="93C399"/>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solidFill>
                  <a:srgbClr val="000000"/>
                </a:solidFill>
                <a:latin typeface="Calibri" pitchFamily="34" charset="0"/>
                <a:ea typeface="ＭＳ Ｐゴシック"/>
                <a:cs typeface="Calibri" pitchFamily="34" charset="0"/>
              </a:rPr>
              <a:t>Money spent on fuel</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20" name="Rectangle 19"/>
          <p:cNvSpPr/>
          <p:nvPr/>
        </p:nvSpPr>
        <p:spPr>
          <a:xfrm>
            <a:off x="2837904" y="2527153"/>
            <a:ext cx="1635757" cy="457200"/>
          </a:xfrm>
          <a:prstGeom prst="rect">
            <a:avLst/>
          </a:prstGeom>
          <a:solidFill>
            <a:srgbClr val="93C399"/>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Money earned using clean </a:t>
            </a:r>
            <a:r>
              <a:rPr kumimoji="0" lang="en-US" sz="1200" b="0" i="0" u="none" strike="noStrike" kern="0" cap="none" spc="0" normalizeH="0" baseline="0" noProof="0" dirty="0" err="1" smtClean="0">
                <a:ln>
                  <a:noFill/>
                </a:ln>
                <a:solidFill>
                  <a:srgbClr val="000000"/>
                </a:solidFill>
                <a:effectLst/>
                <a:uLnTx/>
                <a:uFillTx/>
                <a:latin typeface="Calibri" pitchFamily="34" charset="0"/>
                <a:ea typeface="ＭＳ Ｐゴシック"/>
                <a:cs typeface="Calibri" pitchFamily="34" charset="0"/>
              </a:rPr>
              <a:t>cookstove</a:t>
            </a: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/fuel</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21" name="Rounded Rectangle 20"/>
          <p:cNvSpPr/>
          <p:nvPr/>
        </p:nvSpPr>
        <p:spPr bwMode="auto">
          <a:xfrm>
            <a:off x="5132389" y="1426875"/>
            <a:ext cx="1488034" cy="361952"/>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1200" b="1" kern="0" dirty="0" smtClean="0">
                <a:solidFill>
                  <a:srgbClr val="000000"/>
                </a:solidFill>
                <a:latin typeface="Calibri" panose="020F0502020204030204" pitchFamily="34" charset="0"/>
              </a:rPr>
              <a:t>Secondary Outcome</a:t>
            </a:r>
            <a:r>
              <a:rPr kumimoji="0" lang="en-US" sz="1200" b="1" i="0" u="none" strike="noStrike" kern="0" cap="none" spc="0" normalizeH="0" baseline="0" noProof="0" dirty="0" smtClean="0">
                <a:ln>
                  <a:noFill/>
                </a:ln>
                <a:solidFill>
                  <a:srgbClr val="000000"/>
                </a:solidFill>
                <a:effectLst/>
                <a:uLnTx/>
                <a:uFillTx/>
                <a:latin typeface="Calibri" panose="020F0502020204030204" pitchFamily="34" charset="0"/>
              </a:rPr>
              <a:t>s</a:t>
            </a:r>
          </a:p>
        </p:txBody>
      </p:sp>
      <p:sp>
        <p:nvSpPr>
          <p:cNvPr id="22" name="Rounded Rectangle 21"/>
          <p:cNvSpPr/>
          <p:nvPr/>
        </p:nvSpPr>
        <p:spPr bwMode="auto">
          <a:xfrm>
            <a:off x="2926784" y="1426876"/>
            <a:ext cx="1447800" cy="361951"/>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rgbClr val="000000"/>
                </a:solidFill>
                <a:effectLst/>
                <a:uLnTx/>
                <a:uFillTx/>
                <a:latin typeface="Calibri" panose="020F0502020204030204" pitchFamily="34" charset="0"/>
              </a:rPr>
              <a:t>Primary</a:t>
            </a:r>
            <a:r>
              <a:rPr kumimoji="0" lang="en-US" sz="1200" b="1" i="0" u="none" strike="noStrike" kern="0" cap="none" spc="0" normalizeH="0" noProof="0" dirty="0" smtClean="0">
                <a:ln>
                  <a:noFill/>
                </a:ln>
                <a:solidFill>
                  <a:srgbClr val="000000"/>
                </a:solidFill>
                <a:effectLst/>
                <a:uLnTx/>
                <a:uFillTx/>
                <a:latin typeface="Calibri" panose="020F0502020204030204" pitchFamily="34" charset="0"/>
              </a:rPr>
              <a:t> </a:t>
            </a:r>
            <a:endParaRPr lang="en-US" sz="1200" b="1" kern="0" dirty="0">
              <a:solidFill>
                <a:srgbClr val="000000"/>
              </a:solidFill>
              <a:latin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noProof="0" dirty="0" smtClean="0">
                <a:ln>
                  <a:noFill/>
                </a:ln>
                <a:solidFill>
                  <a:srgbClr val="000000"/>
                </a:solidFill>
                <a:effectLst/>
                <a:uLnTx/>
                <a:uFillTx/>
                <a:latin typeface="Calibri" panose="020F0502020204030204" pitchFamily="34" charset="0"/>
              </a:rPr>
              <a:t>Outcome</a:t>
            </a:r>
            <a:r>
              <a:rPr lang="en-US" sz="1200" b="1" kern="0" dirty="0" smtClean="0">
                <a:solidFill>
                  <a:srgbClr val="000000"/>
                </a:solidFill>
                <a:latin typeface="Calibri" panose="020F0502020204030204" pitchFamily="34" charset="0"/>
              </a:rPr>
              <a:t>s</a:t>
            </a:r>
            <a:endParaRPr kumimoji="0" lang="en-US" sz="1200" b="1" i="0" u="none" strike="noStrike" kern="0" cap="none" spc="0" normalizeH="0" baseline="0" noProof="0" dirty="0" smtClean="0">
              <a:ln>
                <a:noFill/>
              </a:ln>
              <a:solidFill>
                <a:srgbClr val="000000"/>
              </a:solidFill>
              <a:effectLst/>
              <a:uLnTx/>
              <a:uFillTx/>
              <a:latin typeface="Calibri" panose="020F0502020204030204" pitchFamily="34" charset="0"/>
            </a:endParaRPr>
          </a:p>
        </p:txBody>
      </p:sp>
      <p:sp>
        <p:nvSpPr>
          <p:cNvPr id="23" name="Rounded Rectangle 22"/>
          <p:cNvSpPr/>
          <p:nvPr/>
        </p:nvSpPr>
        <p:spPr bwMode="auto">
          <a:xfrm>
            <a:off x="7526247" y="1426875"/>
            <a:ext cx="1432186" cy="361952"/>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0" cap="none" spc="0" normalizeH="0" baseline="0" noProof="0" dirty="0" smtClean="0">
                <a:ln>
                  <a:noFill/>
                </a:ln>
                <a:solidFill>
                  <a:sysClr val="windowText" lastClr="000000"/>
                </a:solidFill>
                <a:effectLst/>
                <a:uLnTx/>
                <a:uFillTx/>
                <a:latin typeface="Calibri" panose="020F0502020204030204" pitchFamily="34" charset="0"/>
              </a:rPr>
              <a:t>Ultimate</a:t>
            </a:r>
            <a:r>
              <a:rPr kumimoji="0" lang="en-US" sz="1200" b="1" i="0" u="none" strike="noStrike" kern="0" cap="none" spc="0" normalizeH="0" noProof="0" dirty="0" smtClean="0">
                <a:ln>
                  <a:noFill/>
                </a:ln>
                <a:solidFill>
                  <a:sysClr val="windowText" lastClr="000000"/>
                </a:solidFill>
                <a:effectLst/>
                <a:uLnTx/>
                <a:uFillTx/>
                <a:latin typeface="Calibri" panose="020F0502020204030204" pitchFamily="34" charset="0"/>
              </a:rPr>
              <a:t> </a:t>
            </a:r>
            <a:r>
              <a:rPr lang="en-US" sz="1200" b="1" kern="0" noProof="0" dirty="0" smtClean="0">
                <a:solidFill>
                  <a:sysClr val="windowText" lastClr="000000"/>
                </a:solidFill>
                <a:latin typeface="Calibri" panose="020F0502020204030204" pitchFamily="34" charset="0"/>
              </a:rPr>
              <a:t>Outcomes</a:t>
            </a:r>
            <a:endParaRPr kumimoji="0" lang="en-US" sz="1200" b="1" i="0" u="none" strike="noStrike" kern="0" cap="none" spc="0" normalizeH="0" baseline="0" noProof="0" dirty="0" smtClean="0">
              <a:ln>
                <a:noFill/>
              </a:ln>
              <a:solidFill>
                <a:srgbClr val="000000"/>
              </a:solidFill>
              <a:effectLst/>
              <a:uLnTx/>
              <a:uFillTx/>
              <a:latin typeface="Calibri" panose="020F0502020204030204" pitchFamily="34" charset="0"/>
            </a:endParaRPr>
          </a:p>
        </p:txBody>
      </p:sp>
      <p:sp>
        <p:nvSpPr>
          <p:cNvPr id="24" name="Rectangle 23"/>
          <p:cNvSpPr/>
          <p:nvPr/>
        </p:nvSpPr>
        <p:spPr>
          <a:xfrm>
            <a:off x="4876806" y="5160675"/>
            <a:ext cx="1999214" cy="424770"/>
          </a:xfrm>
          <a:prstGeom prst="rect">
            <a:avLst/>
          </a:prstGeom>
          <a:solidFill>
            <a:schemeClr val="bg2">
              <a:lumMod val="75000"/>
            </a:schemeClr>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latin typeface="Calibri" pitchFamily="34" charset="0"/>
                <a:ea typeface="ＭＳ Ｐゴシック"/>
                <a:cs typeface="Calibri" pitchFamily="34" charset="0"/>
              </a:rPr>
              <a:t>Reduced drudgery </a:t>
            </a:r>
          </a:p>
          <a:p>
            <a:pPr algn="ctr"/>
            <a:r>
              <a:rPr lang="en-US" sz="1200" kern="0" dirty="0">
                <a:solidFill>
                  <a:srgbClr val="000000"/>
                </a:solidFill>
                <a:latin typeface="Calibri" pitchFamily="34" charset="0"/>
                <a:ea typeface="ＭＳ Ｐゴシック"/>
                <a:cs typeface="Calibri" pitchFamily="34" charset="0"/>
              </a:rPr>
              <a:t>(time &amp; heaviness of load) </a:t>
            </a:r>
          </a:p>
        </p:txBody>
      </p:sp>
      <p:sp>
        <p:nvSpPr>
          <p:cNvPr id="25" name="Rectangle 24"/>
          <p:cNvSpPr/>
          <p:nvPr/>
        </p:nvSpPr>
        <p:spPr>
          <a:xfrm>
            <a:off x="4876807" y="5699265"/>
            <a:ext cx="1999213" cy="533401"/>
          </a:xfrm>
          <a:prstGeom prst="rect">
            <a:avLst/>
          </a:prstGeom>
          <a:solidFill>
            <a:schemeClr val="bg2">
              <a:lumMod val="75000"/>
            </a:schemeClr>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latin typeface="Calibri" pitchFamily="34" charset="0"/>
                <a:ea typeface="ＭＳ Ｐゴシック"/>
                <a:cs typeface="Calibri" pitchFamily="34" charset="0"/>
              </a:rPr>
              <a:t>Enhanced safety/protection (reduced exposure to potential injury, GBV)</a:t>
            </a:r>
          </a:p>
        </p:txBody>
      </p:sp>
      <p:sp>
        <p:nvSpPr>
          <p:cNvPr id="26" name="Rectangle 25"/>
          <p:cNvSpPr/>
          <p:nvPr/>
        </p:nvSpPr>
        <p:spPr>
          <a:xfrm>
            <a:off x="4876809" y="2187384"/>
            <a:ext cx="1999209" cy="457200"/>
          </a:xfrm>
          <a:prstGeom prst="rect">
            <a:avLst/>
          </a:prstGeom>
          <a:solidFill>
            <a:srgbClr val="93C399"/>
          </a:solidFill>
          <a:ln w="25400" cap="flat" cmpd="sng" algn="ctr">
            <a:solidFill>
              <a:srgbClr val="BBE0E3">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1200" kern="0" dirty="0" smtClean="0">
                <a:solidFill>
                  <a:srgbClr val="000000"/>
                </a:solidFill>
                <a:latin typeface="Calibri" pitchFamily="34" charset="0"/>
                <a:ea typeface="ＭＳ Ｐゴシック"/>
                <a:cs typeface="Calibri" pitchFamily="34" charset="0"/>
              </a:rPr>
              <a:t>Increased financial security/income</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sp>
        <p:nvSpPr>
          <p:cNvPr id="27" name="Rectangle 26"/>
          <p:cNvSpPr/>
          <p:nvPr/>
        </p:nvSpPr>
        <p:spPr>
          <a:xfrm>
            <a:off x="2836762" y="5410308"/>
            <a:ext cx="1638041" cy="517557"/>
          </a:xfrm>
          <a:prstGeom prst="rect">
            <a:avLst/>
          </a:prstGeom>
          <a:solidFill>
            <a:schemeClr val="bg2">
              <a:lumMod val="75000"/>
            </a:schemeClr>
          </a:solidFill>
          <a:ln w="25400" cap="flat" cmpd="sng" algn="ctr">
            <a:solidFill>
              <a:srgbClr val="BBE0E3">
                <a:shade val="50000"/>
              </a:srgbClr>
            </a:solidFill>
            <a:prstDash val="solid"/>
          </a:ln>
          <a:effectLst/>
        </p:spPr>
        <p:txBody>
          <a:bodyPr rtlCol="0" anchor="ctr"/>
          <a:lstStyle/>
          <a:p>
            <a:pPr algn="ctr"/>
            <a:r>
              <a:rPr lang="en-US" sz="1200" kern="0" dirty="0" smtClean="0">
                <a:solidFill>
                  <a:srgbClr val="000000"/>
                </a:solidFill>
                <a:latin typeface="Calibri" pitchFamily="34" charset="0"/>
                <a:ea typeface="ＭＳ Ｐゴシック"/>
                <a:cs typeface="Calibri" pitchFamily="34" charset="0"/>
              </a:rPr>
              <a:t>Length/frequency </a:t>
            </a:r>
            <a:r>
              <a:rPr lang="en-US" sz="1200" kern="0" dirty="0">
                <a:solidFill>
                  <a:srgbClr val="000000"/>
                </a:solidFill>
                <a:latin typeface="Calibri" pitchFamily="34" charset="0"/>
                <a:ea typeface="ＭＳ Ｐゴシック"/>
                <a:cs typeface="Calibri" pitchFamily="34" charset="0"/>
              </a:rPr>
              <a:t>of fuel collecting trips</a:t>
            </a:r>
          </a:p>
        </p:txBody>
      </p:sp>
      <p:sp>
        <p:nvSpPr>
          <p:cNvPr id="28" name="Rectangle 27"/>
          <p:cNvSpPr/>
          <p:nvPr/>
        </p:nvSpPr>
        <p:spPr>
          <a:xfrm>
            <a:off x="4876806" y="3419869"/>
            <a:ext cx="1999214" cy="556401"/>
          </a:xfrm>
          <a:prstGeom prst="rect">
            <a:avLst/>
          </a:prstGeom>
          <a:solidFill>
            <a:schemeClr val="accent2">
              <a:lumMod val="60000"/>
              <a:lumOff val="40000"/>
            </a:schemeClr>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latin typeface="Calibri" pitchFamily="34" charset="0"/>
                <a:ea typeface="ＭＳ Ｐゴシック"/>
                <a:cs typeface="Calibri" pitchFamily="34" charset="0"/>
              </a:rPr>
              <a:t>Increased time spent on </a:t>
            </a:r>
            <a:r>
              <a:rPr lang="en-US" sz="1200" kern="0" dirty="0" smtClean="0">
                <a:solidFill>
                  <a:srgbClr val="000000"/>
                </a:solidFill>
                <a:latin typeface="Calibri" pitchFamily="34" charset="0"/>
                <a:ea typeface="ＭＳ Ｐゴシック"/>
                <a:cs typeface="Calibri" pitchFamily="34" charset="0"/>
              </a:rPr>
              <a:t>informal, non-income generating activities</a:t>
            </a:r>
            <a:endParaRPr lang="en-US" sz="1200" kern="0" dirty="0">
              <a:solidFill>
                <a:srgbClr val="000000"/>
              </a:solidFill>
              <a:latin typeface="Calibri" pitchFamily="34" charset="0"/>
              <a:ea typeface="ＭＳ Ｐゴシック"/>
              <a:cs typeface="Calibri" pitchFamily="34" charset="0"/>
            </a:endParaRPr>
          </a:p>
        </p:txBody>
      </p:sp>
      <p:sp>
        <p:nvSpPr>
          <p:cNvPr id="29" name="Rectangle 28"/>
          <p:cNvSpPr/>
          <p:nvPr/>
        </p:nvSpPr>
        <p:spPr>
          <a:xfrm>
            <a:off x="2587165" y="6105219"/>
            <a:ext cx="2137235" cy="600381"/>
          </a:xfrm>
          <a:prstGeom prst="rect">
            <a:avLst/>
          </a:prstGeom>
          <a:solidFill>
            <a:schemeClr val="bg1">
              <a:lumMod val="75000"/>
            </a:schemeClr>
          </a:solidFill>
          <a:ln w="25400" cap="flat" cmpd="sng" algn="ctr">
            <a:solidFill>
              <a:srgbClr val="BBE0E3">
                <a:shade val="50000"/>
              </a:srgbClr>
            </a:solid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Health benefits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itchFamily="34" charset="0"/>
                <a:ea typeface="ＭＳ Ｐゴシック"/>
                <a:cs typeface="Calibri" pitchFamily="34" charset="0"/>
              </a:rPr>
              <a:t>(reduced smoke</a:t>
            </a:r>
            <a:r>
              <a:rPr kumimoji="0" lang="en-US" sz="1200" b="0" i="0" u="none" strike="noStrike" kern="0" cap="none" spc="0" normalizeH="0" noProof="0" dirty="0" smtClean="0">
                <a:ln>
                  <a:noFill/>
                </a:ln>
                <a:solidFill>
                  <a:srgbClr val="000000"/>
                </a:solidFill>
                <a:effectLst/>
                <a:uLnTx/>
                <a:uFillTx/>
                <a:latin typeface="Calibri" pitchFamily="34" charset="0"/>
                <a:ea typeface="ＭＳ Ｐゴシック"/>
                <a:cs typeface="Calibri" pitchFamily="34" charset="0"/>
              </a:rPr>
              <a:t> exposure, lower rates of accidents/burns)</a:t>
            </a:r>
            <a:endParaRPr kumimoji="0" lang="en-US" sz="1200" b="0" i="0" u="none" strike="noStrike" kern="0" cap="none" spc="0" normalizeH="0" baseline="0" noProof="0" dirty="0">
              <a:ln>
                <a:noFill/>
              </a:ln>
              <a:solidFill>
                <a:srgbClr val="000000"/>
              </a:solidFill>
              <a:effectLst/>
              <a:uLnTx/>
              <a:uFillTx/>
              <a:latin typeface="Calibri" pitchFamily="34" charset="0"/>
              <a:ea typeface="ＭＳ Ｐゴシック"/>
              <a:cs typeface="Calibri" pitchFamily="34" charset="0"/>
            </a:endParaRPr>
          </a:p>
        </p:txBody>
      </p:sp>
      <p:cxnSp>
        <p:nvCxnSpPr>
          <p:cNvPr id="30" name="Elbow Connector 29"/>
          <p:cNvCxnSpPr>
            <a:stCxn id="13" idx="1"/>
            <a:endCxn id="8" idx="3"/>
          </p:cNvCxnSpPr>
          <p:nvPr/>
        </p:nvCxnSpPr>
        <p:spPr>
          <a:xfrm rot="10800000" flipV="1">
            <a:off x="990599" y="2415997"/>
            <a:ext cx="304802" cy="1530867"/>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31" name="Elbow Connector 30"/>
          <p:cNvCxnSpPr>
            <a:stCxn id="25" idx="1"/>
            <a:endCxn id="27" idx="3"/>
          </p:cNvCxnSpPr>
          <p:nvPr/>
        </p:nvCxnSpPr>
        <p:spPr>
          <a:xfrm rot="10800000">
            <a:off x="4474803" y="5669088"/>
            <a:ext cx="402004" cy="296879"/>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32" name="Elbow Connector 31"/>
          <p:cNvCxnSpPr>
            <a:stCxn id="24" idx="1"/>
            <a:endCxn id="27" idx="3"/>
          </p:cNvCxnSpPr>
          <p:nvPr/>
        </p:nvCxnSpPr>
        <p:spPr>
          <a:xfrm rot="10800000" flipV="1">
            <a:off x="4474804" y="5373059"/>
            <a:ext cx="402003" cy="296027"/>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33" name="Elbow Connector 32"/>
          <p:cNvCxnSpPr>
            <a:stCxn id="46" idx="1"/>
            <a:endCxn id="8" idx="3"/>
          </p:cNvCxnSpPr>
          <p:nvPr/>
        </p:nvCxnSpPr>
        <p:spPr>
          <a:xfrm rot="10800000">
            <a:off x="990600" y="3946866"/>
            <a:ext cx="304801" cy="1722223"/>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34" name="Elbow Connector 33"/>
          <p:cNvCxnSpPr>
            <a:stCxn id="37" idx="1"/>
            <a:endCxn id="8" idx="3"/>
          </p:cNvCxnSpPr>
          <p:nvPr/>
        </p:nvCxnSpPr>
        <p:spPr>
          <a:xfrm rot="10800000" flipV="1">
            <a:off x="990599" y="3943039"/>
            <a:ext cx="304802" cy="3826"/>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35" name="Elbow Connector 34"/>
          <p:cNvCxnSpPr>
            <a:stCxn id="19" idx="1"/>
            <a:endCxn id="13" idx="3"/>
          </p:cNvCxnSpPr>
          <p:nvPr/>
        </p:nvCxnSpPr>
        <p:spPr>
          <a:xfrm rot="10800000" flipV="1">
            <a:off x="2565994" y="2112674"/>
            <a:ext cx="270769" cy="303323"/>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36" name="Elbow Connector 35"/>
          <p:cNvCxnSpPr>
            <a:stCxn id="20" idx="1"/>
            <a:endCxn id="13" idx="3"/>
          </p:cNvCxnSpPr>
          <p:nvPr/>
        </p:nvCxnSpPr>
        <p:spPr>
          <a:xfrm rot="10800000">
            <a:off x="2565994" y="2415999"/>
            <a:ext cx="271911" cy="339755"/>
          </a:xfrm>
          <a:prstGeom prst="bentConnector3">
            <a:avLst>
              <a:gd name="adj1" fmla="val 50000"/>
            </a:avLst>
          </a:prstGeom>
          <a:noFill/>
          <a:ln w="22225" cap="flat" cmpd="sng" algn="ctr">
            <a:solidFill>
              <a:srgbClr val="BBE0E3">
                <a:lumMod val="50000"/>
              </a:srgbClr>
            </a:solidFill>
            <a:prstDash val="solid"/>
            <a:headEnd type="triangle"/>
          </a:ln>
          <a:effectLst/>
        </p:spPr>
      </p:cxnSp>
      <p:sp>
        <p:nvSpPr>
          <p:cNvPr id="37" name="Rectangle 36"/>
          <p:cNvSpPr/>
          <p:nvPr/>
        </p:nvSpPr>
        <p:spPr>
          <a:xfrm>
            <a:off x="1295401" y="3684260"/>
            <a:ext cx="1270592" cy="517557"/>
          </a:xfrm>
          <a:prstGeom prst="rect">
            <a:avLst/>
          </a:prstGeom>
          <a:solidFill>
            <a:schemeClr val="accent2">
              <a:lumMod val="60000"/>
              <a:lumOff val="40000"/>
            </a:schemeClr>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latin typeface="Calibri" pitchFamily="34" charset="0"/>
                <a:ea typeface="ＭＳ Ｐゴシック"/>
                <a:cs typeface="Calibri" pitchFamily="34" charset="0"/>
              </a:rPr>
              <a:t>Shifts in T</a:t>
            </a:r>
            <a:r>
              <a:rPr lang="en-US" sz="1200" kern="0" dirty="0" smtClean="0">
                <a:solidFill>
                  <a:srgbClr val="000000"/>
                </a:solidFill>
                <a:latin typeface="Calibri" pitchFamily="34" charset="0"/>
                <a:ea typeface="ＭＳ Ｐゴシック"/>
                <a:cs typeface="Calibri" pitchFamily="34" charset="0"/>
              </a:rPr>
              <a:t>ime </a:t>
            </a:r>
            <a:r>
              <a:rPr lang="en-US" sz="1200" kern="0" dirty="0">
                <a:solidFill>
                  <a:srgbClr val="000000"/>
                </a:solidFill>
                <a:latin typeface="Calibri" pitchFamily="34" charset="0"/>
                <a:ea typeface="ＭＳ Ｐゴシック"/>
                <a:cs typeface="Calibri" pitchFamily="34" charset="0"/>
              </a:rPr>
              <a:t>Use</a:t>
            </a:r>
          </a:p>
        </p:txBody>
      </p:sp>
      <p:cxnSp>
        <p:nvCxnSpPr>
          <p:cNvPr id="38" name="Elbow Connector 37"/>
          <p:cNvCxnSpPr>
            <a:stCxn id="10" idx="1"/>
            <a:endCxn id="37" idx="3"/>
          </p:cNvCxnSpPr>
          <p:nvPr/>
        </p:nvCxnSpPr>
        <p:spPr>
          <a:xfrm rot="10800000" flipV="1">
            <a:off x="2565994" y="3606595"/>
            <a:ext cx="270769" cy="336444"/>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39" name="Elbow Connector 38"/>
          <p:cNvCxnSpPr>
            <a:stCxn id="16" idx="1"/>
            <a:endCxn id="37" idx="3"/>
          </p:cNvCxnSpPr>
          <p:nvPr/>
        </p:nvCxnSpPr>
        <p:spPr>
          <a:xfrm rot="10800000">
            <a:off x="2565993" y="3943040"/>
            <a:ext cx="271912" cy="408791"/>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40" name="Elbow Connector 39"/>
          <p:cNvCxnSpPr>
            <a:stCxn id="26" idx="1"/>
            <a:endCxn id="19" idx="3"/>
          </p:cNvCxnSpPr>
          <p:nvPr/>
        </p:nvCxnSpPr>
        <p:spPr>
          <a:xfrm rot="10800000">
            <a:off x="4474803" y="2112676"/>
            <a:ext cx="402006" cy="303309"/>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41" name="Elbow Connector 40"/>
          <p:cNvCxnSpPr>
            <a:stCxn id="26" idx="1"/>
            <a:endCxn id="20" idx="3"/>
          </p:cNvCxnSpPr>
          <p:nvPr/>
        </p:nvCxnSpPr>
        <p:spPr>
          <a:xfrm rot="10800000" flipV="1">
            <a:off x="4473661" y="2415983"/>
            <a:ext cx="403148" cy="339769"/>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42" name="Elbow Connector 41"/>
          <p:cNvCxnSpPr>
            <a:stCxn id="11" idx="1"/>
            <a:endCxn id="10" idx="3"/>
          </p:cNvCxnSpPr>
          <p:nvPr/>
        </p:nvCxnSpPr>
        <p:spPr>
          <a:xfrm rot="10800000" flipV="1">
            <a:off x="4474804" y="3135587"/>
            <a:ext cx="402003" cy="471008"/>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43" name="Elbow Connector 42"/>
          <p:cNvCxnSpPr>
            <a:stCxn id="12" idx="1"/>
            <a:endCxn id="10" idx="3"/>
          </p:cNvCxnSpPr>
          <p:nvPr/>
        </p:nvCxnSpPr>
        <p:spPr>
          <a:xfrm rot="10800000">
            <a:off x="4474804" y="3606596"/>
            <a:ext cx="402003" cy="1187421"/>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44" name="Elbow Connector 43"/>
          <p:cNvCxnSpPr>
            <a:stCxn id="28" idx="1"/>
            <a:endCxn id="16" idx="3"/>
          </p:cNvCxnSpPr>
          <p:nvPr/>
        </p:nvCxnSpPr>
        <p:spPr>
          <a:xfrm rot="10800000" flipV="1">
            <a:off x="4473660" y="3698070"/>
            <a:ext cx="403147" cy="653760"/>
          </a:xfrm>
          <a:prstGeom prst="bentConnector3">
            <a:avLst>
              <a:gd name="adj1" fmla="val 50000"/>
            </a:avLst>
          </a:prstGeom>
          <a:noFill/>
          <a:ln w="22225" cap="flat" cmpd="sng" algn="ctr">
            <a:solidFill>
              <a:srgbClr val="BBE0E3">
                <a:lumMod val="50000"/>
              </a:srgbClr>
            </a:solidFill>
            <a:prstDash val="solid"/>
            <a:headEnd type="triangle"/>
          </a:ln>
          <a:effectLst/>
        </p:spPr>
      </p:cxnSp>
      <p:cxnSp>
        <p:nvCxnSpPr>
          <p:cNvPr id="45" name="Elbow Connector 44"/>
          <p:cNvCxnSpPr>
            <a:stCxn id="9" idx="1"/>
            <a:endCxn id="10" idx="3"/>
          </p:cNvCxnSpPr>
          <p:nvPr/>
        </p:nvCxnSpPr>
        <p:spPr>
          <a:xfrm rot="10800000">
            <a:off x="4474803" y="3606596"/>
            <a:ext cx="402004" cy="641539"/>
          </a:xfrm>
          <a:prstGeom prst="bentConnector3">
            <a:avLst>
              <a:gd name="adj1" fmla="val 50000"/>
            </a:avLst>
          </a:prstGeom>
          <a:noFill/>
          <a:ln w="22225" cap="flat" cmpd="sng" algn="ctr">
            <a:solidFill>
              <a:srgbClr val="BBE0E3">
                <a:lumMod val="50000"/>
              </a:srgbClr>
            </a:solidFill>
            <a:prstDash val="solid"/>
            <a:headEnd type="triangle"/>
          </a:ln>
          <a:effectLst/>
        </p:spPr>
      </p:cxnSp>
      <p:sp>
        <p:nvSpPr>
          <p:cNvPr id="46" name="Rectangle 45"/>
          <p:cNvSpPr/>
          <p:nvPr/>
        </p:nvSpPr>
        <p:spPr>
          <a:xfrm>
            <a:off x="1295400" y="5410309"/>
            <a:ext cx="1270592" cy="517557"/>
          </a:xfrm>
          <a:prstGeom prst="rect">
            <a:avLst/>
          </a:prstGeom>
          <a:solidFill>
            <a:schemeClr val="bg2">
              <a:lumMod val="75000"/>
            </a:schemeClr>
          </a:solidFill>
          <a:ln w="25400" cap="flat" cmpd="sng" algn="ctr">
            <a:solidFill>
              <a:srgbClr val="BBE0E3">
                <a:shade val="50000"/>
              </a:srgbClr>
            </a:solidFill>
            <a:prstDash val="solid"/>
          </a:ln>
          <a:effectLst/>
        </p:spPr>
        <p:txBody>
          <a:bodyPr rtlCol="0" anchor="ctr"/>
          <a:lstStyle/>
          <a:p>
            <a:pPr algn="ctr"/>
            <a:r>
              <a:rPr lang="en-US" sz="1200" kern="0" dirty="0">
                <a:solidFill>
                  <a:srgbClr val="000000"/>
                </a:solidFill>
                <a:latin typeface="Calibri" pitchFamily="34" charset="0"/>
                <a:ea typeface="ＭＳ Ｐゴシック"/>
                <a:cs typeface="Calibri" pitchFamily="34" charset="0"/>
              </a:rPr>
              <a:t>Shifts in Workload</a:t>
            </a:r>
          </a:p>
        </p:txBody>
      </p:sp>
      <p:cxnSp>
        <p:nvCxnSpPr>
          <p:cNvPr id="47" name="Straight Arrow Connector 46"/>
          <p:cNvCxnSpPr>
            <a:stCxn id="27" idx="1"/>
            <a:endCxn id="46" idx="3"/>
          </p:cNvCxnSpPr>
          <p:nvPr/>
        </p:nvCxnSpPr>
        <p:spPr>
          <a:xfrm flipH="1">
            <a:off x="2565992" y="5669087"/>
            <a:ext cx="270770" cy="1"/>
          </a:xfrm>
          <a:prstGeom prst="straightConnector1">
            <a:avLst/>
          </a:prstGeom>
          <a:noFill/>
          <a:ln w="22225" cap="flat" cmpd="sng" algn="ctr">
            <a:solidFill>
              <a:srgbClr val="BBE0E3">
                <a:lumMod val="50000"/>
              </a:srgbClr>
            </a:solidFill>
            <a:prstDash val="solid"/>
            <a:headEnd type="triangle"/>
          </a:ln>
          <a:effectLst/>
        </p:spPr>
      </p:cxnSp>
      <p:cxnSp>
        <p:nvCxnSpPr>
          <p:cNvPr id="48" name="Elbow Connector 47"/>
          <p:cNvCxnSpPr>
            <a:stCxn id="29" idx="1"/>
            <a:endCxn id="8" idx="2"/>
          </p:cNvCxnSpPr>
          <p:nvPr/>
        </p:nvCxnSpPr>
        <p:spPr>
          <a:xfrm rot="10800000">
            <a:off x="533401" y="4626250"/>
            <a:ext cx="2053765" cy="1779161"/>
          </a:xfrm>
          <a:prstGeom prst="bentConnector2">
            <a:avLst/>
          </a:prstGeom>
          <a:noFill/>
          <a:ln w="22225" cap="flat" cmpd="sng" algn="ctr">
            <a:solidFill>
              <a:srgbClr val="BBE0E3">
                <a:lumMod val="50000"/>
              </a:srgbClr>
            </a:solidFill>
            <a:prstDash val="dash"/>
            <a:headEnd type="arrow"/>
          </a:ln>
          <a:effectLst/>
        </p:spPr>
      </p:cxnSp>
      <p:cxnSp>
        <p:nvCxnSpPr>
          <p:cNvPr id="49" name="Straight Arrow Connector 48"/>
          <p:cNvCxnSpPr>
            <a:stCxn id="15" idx="1"/>
            <a:endCxn id="29" idx="3"/>
          </p:cNvCxnSpPr>
          <p:nvPr/>
        </p:nvCxnSpPr>
        <p:spPr>
          <a:xfrm flipH="1" flipV="1">
            <a:off x="4724400" y="6405410"/>
            <a:ext cx="3060181" cy="7955"/>
          </a:xfrm>
          <a:prstGeom prst="straightConnector1">
            <a:avLst/>
          </a:prstGeom>
          <a:noFill/>
          <a:ln w="22225" cap="flat" cmpd="sng" algn="ctr">
            <a:solidFill>
              <a:srgbClr val="BBE0E3">
                <a:lumMod val="50000"/>
              </a:srgbClr>
            </a:solidFill>
            <a:prstDash val="dash"/>
            <a:headEnd type="arrow"/>
          </a:ln>
          <a:effectLst/>
        </p:spPr>
      </p:cxnSp>
      <p:cxnSp>
        <p:nvCxnSpPr>
          <p:cNvPr id="50" name="Straight Arrow Connector 49"/>
          <p:cNvCxnSpPr>
            <a:stCxn id="14" idx="2"/>
            <a:endCxn id="15" idx="0"/>
          </p:cNvCxnSpPr>
          <p:nvPr/>
        </p:nvCxnSpPr>
        <p:spPr>
          <a:xfrm>
            <a:off x="8235152" y="5041753"/>
            <a:ext cx="7188" cy="1109522"/>
          </a:xfrm>
          <a:prstGeom prst="straightConnector1">
            <a:avLst/>
          </a:prstGeom>
          <a:noFill/>
          <a:ln w="22225" cap="flat" cmpd="sng" algn="ctr">
            <a:solidFill>
              <a:srgbClr val="BBE0E3">
                <a:lumMod val="50000"/>
              </a:srgbClr>
            </a:solidFill>
            <a:prstDash val="dash"/>
            <a:headEnd type="arrow"/>
          </a:ln>
          <a:effectLst/>
        </p:spPr>
      </p:cxnSp>
      <p:sp>
        <p:nvSpPr>
          <p:cNvPr id="51" name="Right Arrow 50"/>
          <p:cNvSpPr/>
          <p:nvPr/>
        </p:nvSpPr>
        <p:spPr>
          <a:xfrm>
            <a:off x="7137062" y="3450029"/>
            <a:ext cx="405426" cy="1304817"/>
          </a:xfrm>
          <a:prstGeom prst="rightArrow">
            <a:avLst/>
          </a:prstGeom>
          <a:solidFill>
            <a:srgbClr val="3C8C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ight Arrow 51"/>
          <p:cNvSpPr/>
          <p:nvPr/>
        </p:nvSpPr>
        <p:spPr bwMode="auto">
          <a:xfrm>
            <a:off x="4474804" y="1426876"/>
            <a:ext cx="512351" cy="266701"/>
          </a:xfrm>
          <a:prstGeom prst="rightArrow">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US" sz="2400" kern="0" dirty="0" smtClean="0">
              <a:solidFill>
                <a:srgbClr val="000000"/>
              </a:solidFill>
              <a:latin typeface="Arial" charset="0"/>
              <a:ea typeface="ＭＳ Ｐゴシック" pitchFamily="1" charset="-128"/>
            </a:endParaRPr>
          </a:p>
        </p:txBody>
      </p:sp>
      <p:sp>
        <p:nvSpPr>
          <p:cNvPr id="53" name="Right Arrow 52"/>
          <p:cNvSpPr/>
          <p:nvPr/>
        </p:nvSpPr>
        <p:spPr bwMode="auto">
          <a:xfrm>
            <a:off x="6850142" y="1426875"/>
            <a:ext cx="512351" cy="266701"/>
          </a:xfrm>
          <a:prstGeom prst="rightArrow">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US" sz="2400" kern="0" dirty="0" smtClean="0">
              <a:solidFill>
                <a:srgbClr val="000000"/>
              </a:solidFill>
              <a:latin typeface="Arial" charset="0"/>
              <a:ea typeface="ＭＳ Ｐゴシック" pitchFamily="1" charset="-128"/>
            </a:endParaRPr>
          </a:p>
        </p:txBody>
      </p:sp>
      <p:sp>
        <p:nvSpPr>
          <p:cNvPr id="5" name="Rounded Rectangle 4"/>
          <p:cNvSpPr/>
          <p:nvPr/>
        </p:nvSpPr>
        <p:spPr>
          <a:xfrm>
            <a:off x="990600" y="1339140"/>
            <a:ext cx="6115717" cy="216606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87746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1" nodeType="clickEffect">
                                  <p:stCondLst>
                                    <p:cond delay="0"/>
                                  </p:stCondLst>
                                  <p:childTnLst>
                                    <p:animMotion origin="layout" path="M 0.00104 -7.40741E-7 L 3.33333E-6 0.22454 " pathEditMode="relative" rAng="0" ptsTypes="AA">
                                      <p:cBhvr>
                                        <p:cTn id="13" dur="2000" fill="hold"/>
                                        <p:tgtEl>
                                          <p:spTgt spid="5"/>
                                        </p:tgtEl>
                                        <p:attrNameLst>
                                          <p:attrName>ppt_x</p:attrName>
                                          <p:attrName>ppt_y</p:attrName>
                                        </p:attrNameLst>
                                      </p:cBhvr>
                                      <p:rCtr x="-52" y="11227"/>
                                    </p:animMotion>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2" nodeType="clickEffect">
                                  <p:stCondLst>
                                    <p:cond delay="0"/>
                                  </p:stCondLst>
                                  <p:childTnLst>
                                    <p:animMotion origin="layout" path="M 1.66667E-6 0.22454 L 1.66667E-6 0.47454 " pathEditMode="relative" rAng="0" ptsTypes="AA">
                                      <p:cBhvr>
                                        <p:cTn id="17" dur="2000" fill="hold"/>
                                        <p:tgtEl>
                                          <p:spTgt spid="5"/>
                                        </p:tgtEl>
                                        <p:attrNameLst>
                                          <p:attrName>ppt_x</p:attrName>
                                          <p:attrName>ppt_y</p:attrName>
                                        </p:attrNameLst>
                                      </p:cBhvr>
                                      <p:rCtr x="0" y="12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3825337965"/>
              </p:ext>
            </p:extLst>
          </p:nvPr>
        </p:nvGraphicFramePr>
        <p:xfrm>
          <a:off x="2819400" y="1600200"/>
          <a:ext cx="3548116" cy="4525964"/>
        </p:xfrm>
        <a:graphic>
          <a:graphicData uri="http://schemas.openxmlformats.org/drawingml/2006/table">
            <a:tbl>
              <a:tblPr/>
              <a:tblGrid>
                <a:gridCol w="457200"/>
                <a:gridCol w="228600"/>
                <a:gridCol w="2862316"/>
              </a:tblGrid>
              <a:tr h="147311">
                <a:tc rowSpan="19">
                  <a:txBody>
                    <a:bodyPr/>
                    <a:lstStyle/>
                    <a:p>
                      <a:pPr algn="ctr" fontAlgn="ctr"/>
                      <a:r>
                        <a:rPr lang="en-US" sz="1000" b="1" i="0" u="none" strike="noStrike" dirty="0">
                          <a:solidFill>
                            <a:srgbClr val="000000"/>
                          </a:solidFill>
                          <a:effectLst/>
                          <a:latin typeface="Calibri"/>
                        </a:rPr>
                        <a:t>Livelihoods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6092"/>
                    </a:solidFill>
                  </a:tcPr>
                </a:tc>
                <a:tc gridSpan="2">
                  <a:txBody>
                    <a:bodyPr/>
                    <a:lstStyle/>
                    <a:p>
                      <a:pPr algn="l" fontAlgn="t"/>
                      <a:r>
                        <a:rPr lang="en-US" sz="800" b="1" i="0" u="none" strike="noStrike">
                          <a:solidFill>
                            <a:srgbClr val="000000"/>
                          </a:solidFill>
                          <a:effectLst/>
                          <a:latin typeface="Calibri"/>
                        </a:rPr>
                        <a:t>Jobs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617304">
                <a:tc vMerge="1">
                  <a:txBody>
                    <a:bodyPr/>
                    <a:lstStyle/>
                    <a:p>
                      <a:endParaRPr lang="en-US"/>
                    </a:p>
                  </a:txBody>
                  <a:tcPr/>
                </a:tc>
                <a:tc gridSpan="2">
                  <a:txBody>
                    <a:bodyPr/>
                    <a:lstStyle/>
                    <a:p>
                      <a:pPr algn="l" fontAlgn="t"/>
                      <a:r>
                        <a:rPr lang="en-US" sz="800" b="1" i="0" u="none" strike="noStrike" dirty="0">
                          <a:solidFill>
                            <a:srgbClr val="000000"/>
                          </a:solidFill>
                          <a:effectLst/>
                          <a:latin typeface="Calibri"/>
                        </a:rPr>
                        <a:t>Income full-time/ part-time</a:t>
                      </a:r>
                      <a:br>
                        <a:rPr lang="en-US" sz="800" b="1" i="0" u="none" strike="noStrike" dirty="0">
                          <a:solidFill>
                            <a:srgbClr val="000000"/>
                          </a:solidFill>
                          <a:effectLst/>
                          <a:latin typeface="Calibri"/>
                        </a:rPr>
                      </a:br>
                      <a:r>
                        <a:rPr lang="en-US" sz="800" b="1" i="0" u="none" strike="noStrike" dirty="0">
                          <a:solidFill>
                            <a:srgbClr val="000000"/>
                          </a:solidFill>
                          <a:effectLst/>
                          <a:latin typeface="Calibri"/>
                        </a:rPr>
                        <a:t/>
                      </a:r>
                      <a:br>
                        <a:rPr lang="en-US" sz="800" b="1" i="0" u="none" strike="noStrike" dirty="0">
                          <a:solidFill>
                            <a:srgbClr val="000000"/>
                          </a:solidFill>
                          <a:effectLst/>
                          <a:latin typeface="Calibri"/>
                        </a:rPr>
                      </a:br>
                      <a:r>
                        <a:rPr lang="en-US" sz="800" b="1" i="1" u="none" strike="noStrike" dirty="0">
                          <a:solidFill>
                            <a:srgbClr val="000000"/>
                          </a:solidFill>
                          <a:effectLst/>
                          <a:latin typeface="Calibri"/>
                        </a:rPr>
                        <a:t>or </a:t>
                      </a:r>
                      <a:br>
                        <a:rPr lang="en-US" sz="800" b="1" i="1" u="none" strike="noStrike" dirty="0">
                          <a:solidFill>
                            <a:srgbClr val="000000"/>
                          </a:solidFill>
                          <a:effectLst/>
                          <a:latin typeface="Calibri"/>
                        </a:rPr>
                      </a:br>
                      <a:r>
                        <a:rPr lang="en-US" sz="800" b="1" i="1" u="none" strike="noStrike" dirty="0">
                          <a:solidFill>
                            <a:srgbClr val="000000"/>
                          </a:solidFill>
                          <a:effectLst/>
                          <a:latin typeface="Calibri"/>
                        </a:rPr>
                        <a:t>Permanent/annual &amp; temporary/ seasonal</a:t>
                      </a:r>
                      <a:endParaRPr lang="en-US" sz="800" b="1" i="0" u="none" strike="noStrike"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123461">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Income management</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140296">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Quality of jobs created</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246922">
                <a:tc vMerge="1">
                  <a:txBody>
                    <a:bodyPr/>
                    <a:lstStyle/>
                    <a:p>
                      <a:endParaRPr lang="en-US"/>
                    </a:p>
                  </a:txBody>
                  <a:tcPr/>
                </a:tc>
                <a:tc rowSpan="2">
                  <a:txBody>
                    <a:bodyPr/>
                    <a:lstStyle/>
                    <a:p>
                      <a:pPr algn="ctr" fontAlgn="b"/>
                      <a:r>
                        <a:rPr lang="en-US" sz="8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US" sz="800" b="1" i="0" u="none" strike="noStrike" dirty="0">
                          <a:solidFill>
                            <a:srgbClr val="000000"/>
                          </a:solidFill>
                          <a:effectLst/>
                          <a:latin typeface="Calibri"/>
                        </a:rPr>
                        <a:t>Full-time/ part-time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46922">
                <a:tc vMerge="1">
                  <a:txBody>
                    <a:bodyPr/>
                    <a:lstStyle/>
                    <a:p>
                      <a:endParaRPr lang="en-US"/>
                    </a:p>
                  </a:txBody>
                  <a:tcPr/>
                </a:tc>
                <a:tc vMerge="1">
                  <a:txBody>
                    <a:bodyPr/>
                    <a:lstStyle/>
                    <a:p>
                      <a:endParaRPr lang="en-US"/>
                    </a:p>
                  </a:txBody>
                  <a:tcPr/>
                </a:tc>
                <a:tc>
                  <a:txBody>
                    <a:bodyPr/>
                    <a:lstStyle/>
                    <a:p>
                      <a:pPr algn="l" fontAlgn="t"/>
                      <a:r>
                        <a:rPr lang="en-US" sz="800" b="1" i="0" u="none" strike="noStrike">
                          <a:solidFill>
                            <a:srgbClr val="000000"/>
                          </a:solidFill>
                          <a:effectLst/>
                          <a:latin typeface="Calibri"/>
                        </a:rPr>
                        <a:t>Permanent/ temporary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46922">
                <a:tc vMerge="1">
                  <a:txBody>
                    <a:bodyPr/>
                    <a:lstStyle/>
                    <a:p>
                      <a:endParaRPr lang="en-US"/>
                    </a:p>
                  </a:txBody>
                  <a:tcPr/>
                </a:tc>
                <a:tc>
                  <a:txBody>
                    <a:bodyPr/>
                    <a:lstStyle/>
                    <a:p>
                      <a:pPr algn="ctr" fontAlgn="b"/>
                      <a:r>
                        <a:rPr lang="en-US" sz="8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n-US" sz="800" b="1" i="0" u="none" strike="noStrike">
                          <a:solidFill>
                            <a:srgbClr val="000000"/>
                          </a:solidFill>
                          <a:effectLst/>
                          <a:latin typeface="Calibri"/>
                        </a:rPr>
                        <a:t>Management level</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46922">
                <a:tc vMerge="1">
                  <a:txBody>
                    <a:bodyPr/>
                    <a:lstStyle/>
                    <a:p>
                      <a:endParaRPr lang="en-US"/>
                    </a:p>
                  </a:txBody>
                  <a:tcPr/>
                </a:tc>
                <a:tc>
                  <a:txBody>
                    <a:bodyPr/>
                    <a:lstStyle/>
                    <a:p>
                      <a:pPr algn="ctr" fontAlgn="b"/>
                      <a:r>
                        <a:rPr lang="en-US" sz="8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l" fontAlgn="t"/>
                      <a:r>
                        <a:rPr lang="en-US" sz="800" b="1" i="0" u="none" strike="noStrike">
                          <a:solidFill>
                            <a:srgbClr val="000000"/>
                          </a:solidFill>
                          <a:effectLst/>
                          <a:latin typeface="Calibri"/>
                        </a:rPr>
                        <a:t>Area within the value chain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246922">
                <a:tc vMerge="1">
                  <a:txBody>
                    <a:bodyPr/>
                    <a:lstStyle/>
                    <a:p>
                      <a:endParaRPr lang="en-US"/>
                    </a:p>
                  </a:txBody>
                  <a:tcPr/>
                </a:tc>
                <a:tc>
                  <a:txBody>
                    <a:bodyPr/>
                    <a:lstStyle/>
                    <a:p>
                      <a:pPr algn="ctr" fontAlgn="b"/>
                      <a:r>
                        <a:rPr lang="en-US" sz="8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n-US" sz="800" b="1" i="0" u="none" strike="noStrike">
                          <a:solidFill>
                            <a:srgbClr val="000000"/>
                          </a:solidFill>
                          <a:effectLst/>
                          <a:latin typeface="Calibri"/>
                        </a:rPr>
                        <a:t>Geographic location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7311">
                <a:tc vMerge="1">
                  <a:txBody>
                    <a:bodyPr/>
                    <a:lstStyle/>
                    <a:p>
                      <a:endParaRPr lang="en-US"/>
                    </a:p>
                  </a:txBody>
                  <a:tcPr/>
                </a:tc>
                <a:tc>
                  <a:txBody>
                    <a:bodyPr/>
                    <a:lstStyle/>
                    <a:p>
                      <a:pPr algn="l" fontAlgn="b"/>
                      <a:r>
                        <a:rPr lang="en-US" sz="800" b="1"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fontAlgn="t"/>
                      <a:r>
                        <a:rPr lang="en-US" sz="800" b="1" i="0" u="none" strike="noStrike">
                          <a:solidFill>
                            <a:srgbClr val="000000"/>
                          </a:solidFill>
                          <a:effectLst/>
                          <a:latin typeface="Calibri"/>
                        </a:rPr>
                        <a:t>Women-owned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370383">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Interaction with external organizations and entrepreneurs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123461">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Mentoring</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3461">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Business skills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123461">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Empowerment/leadership skills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23461">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Access to networks</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123461">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Access to credit</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endParaRPr lang="en-US"/>
                    </a:p>
                  </a:txBody>
                  <a:tcPr/>
                </a:tc>
              </a:tr>
              <a:tr h="140296">
                <a:tc vMerge="1">
                  <a:txBody>
                    <a:bodyPr/>
                    <a:lstStyle/>
                    <a:p>
                      <a:endParaRPr lang="en-US"/>
                    </a:p>
                  </a:txBody>
                  <a:tcPr/>
                </a:tc>
                <a:tc gridSpan="2">
                  <a:txBody>
                    <a:bodyPr/>
                    <a:lstStyle/>
                    <a:p>
                      <a:pPr algn="l" fontAlgn="t"/>
                      <a:r>
                        <a:rPr lang="en-US" sz="800" b="1" i="0" u="none" strike="noStrike">
                          <a:solidFill>
                            <a:srgbClr val="000000"/>
                          </a:solidFill>
                          <a:effectLst/>
                          <a:latin typeface="Calibri"/>
                        </a:rPr>
                        <a:t>Agency</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617304">
                <a:tc vMerge="1">
                  <a:txBody>
                    <a:bodyPr/>
                    <a:lstStyle/>
                    <a:p>
                      <a:endParaRPr lang="en-US"/>
                    </a:p>
                  </a:txBody>
                  <a:tcPr/>
                </a:tc>
                <a:tc>
                  <a:txBody>
                    <a:bodyPr/>
                    <a:lstStyle/>
                    <a:p>
                      <a:pPr algn="ctr" fontAlgn="b"/>
                      <a:r>
                        <a:rPr lang="en-US" sz="800" b="0"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n-US" sz="800" b="1" i="0" u="none" strike="noStrike">
                          <a:solidFill>
                            <a:srgbClr val="000000"/>
                          </a:solidFill>
                          <a:effectLst/>
                          <a:latin typeface="Calibri"/>
                        </a:rPr>
                        <a:t>Decision-making &amp; control over resources/ assets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370383">
                <a:tc vMerge="1">
                  <a:txBody>
                    <a:bodyPr/>
                    <a:lstStyle/>
                    <a:p>
                      <a:endParaRPr lang="en-US"/>
                    </a:p>
                  </a:txBody>
                  <a:tcPr/>
                </a:tc>
                <a:tc>
                  <a:txBody>
                    <a:bodyPr/>
                    <a:lstStyle/>
                    <a:p>
                      <a:pPr algn="ctr" fontAlgn="t"/>
                      <a:r>
                        <a:rPr lang="en-US" sz="800" b="1" i="0" u="none" strike="noStrike">
                          <a:solidFill>
                            <a:srgbClr val="000000"/>
                          </a:solidFill>
                          <a:effectLst/>
                          <a:latin typeface="Calibri"/>
                        </a:rPr>
                        <a:t>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t"/>
                      <a:r>
                        <a:rPr lang="en-US" sz="800" b="1" i="0" u="none" strike="noStrike" dirty="0">
                          <a:solidFill>
                            <a:srgbClr val="000000"/>
                          </a:solidFill>
                          <a:effectLst/>
                          <a:latin typeface="Calibri"/>
                        </a:rPr>
                        <a:t>Self-confidence/ self-efficacy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1607993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slide</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55059111"/>
              </p:ext>
            </p:extLst>
          </p:nvPr>
        </p:nvGraphicFramePr>
        <p:xfrm>
          <a:off x="533400" y="2819400"/>
          <a:ext cx="8051799" cy="952500"/>
        </p:xfrm>
        <a:graphic>
          <a:graphicData uri="http://schemas.openxmlformats.org/drawingml/2006/table">
            <a:tbl>
              <a:tblPr/>
              <a:tblGrid>
                <a:gridCol w="2143970"/>
                <a:gridCol w="5907829"/>
              </a:tblGrid>
              <a:tr h="190500">
                <a:tc rowSpan="4">
                  <a:txBody>
                    <a:bodyPr/>
                    <a:lstStyle/>
                    <a:p>
                      <a:pPr algn="l" fontAlgn="t"/>
                      <a:r>
                        <a:rPr lang="en-US" sz="1100" b="1" i="0" u="none" strike="noStrike" dirty="0">
                          <a:solidFill>
                            <a:srgbClr val="000000"/>
                          </a:solidFill>
                          <a:effectLst/>
                          <a:latin typeface="Calibri"/>
                        </a:rPr>
                        <a:t>Income full-time/ part-time</a:t>
                      </a:r>
                      <a:br>
                        <a:rPr lang="en-US" sz="1100" b="1" i="0" u="none" strike="noStrike" dirty="0">
                          <a:solidFill>
                            <a:srgbClr val="000000"/>
                          </a:solidFill>
                          <a:effectLst/>
                          <a:latin typeface="Calibri"/>
                        </a:rPr>
                      </a:br>
                      <a:r>
                        <a:rPr lang="en-US" sz="1100" b="1" i="0" u="none" strike="noStrike" dirty="0">
                          <a:solidFill>
                            <a:srgbClr val="000000"/>
                          </a:solidFill>
                          <a:effectLst/>
                          <a:latin typeface="Calibri"/>
                        </a:rPr>
                        <a:t/>
                      </a:r>
                      <a:br>
                        <a:rPr lang="en-US" sz="1100" b="1" i="0" u="none" strike="noStrike" dirty="0">
                          <a:solidFill>
                            <a:srgbClr val="000000"/>
                          </a:solidFill>
                          <a:effectLst/>
                          <a:latin typeface="Calibri"/>
                        </a:rPr>
                      </a:br>
                      <a:r>
                        <a:rPr lang="en-US" sz="1100" b="1" i="1" u="none" strike="noStrike" dirty="0">
                          <a:solidFill>
                            <a:srgbClr val="000000"/>
                          </a:solidFill>
                          <a:effectLst/>
                          <a:latin typeface="Calibri"/>
                        </a:rPr>
                        <a:t>or </a:t>
                      </a:r>
                      <a:br>
                        <a:rPr lang="en-US" sz="1100" b="1" i="1" u="none" strike="noStrike" dirty="0">
                          <a:solidFill>
                            <a:srgbClr val="000000"/>
                          </a:solidFill>
                          <a:effectLst/>
                          <a:latin typeface="Calibri"/>
                        </a:rPr>
                      </a:br>
                      <a:r>
                        <a:rPr lang="en-US" sz="1100" b="1" i="1" u="none" strike="noStrike" dirty="0">
                          <a:solidFill>
                            <a:srgbClr val="000000"/>
                          </a:solidFill>
                          <a:effectLst/>
                          <a:latin typeface="Calibri"/>
                        </a:rPr>
                        <a:t>Permanent/annual &amp; temporary/ seasonal</a:t>
                      </a:r>
                      <a:endParaRPr lang="en-US" sz="1100" b="1" i="0" u="none" strike="noStrike" dirty="0">
                        <a:solidFill>
                          <a:srgbClr val="000000"/>
                        </a:solidFill>
                        <a:effectLst/>
                        <a:latin typeface="Calibri"/>
                      </a:endParaRP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fontAlgn="t"/>
                      <a:r>
                        <a:rPr lang="en-US" sz="1100" b="0" i="0" u="none" strike="noStrike" dirty="0">
                          <a:solidFill>
                            <a:srgbClr val="000000"/>
                          </a:solidFill>
                          <a:effectLst/>
                          <a:latin typeface="Calibri"/>
                        </a:rPr>
                        <a:t>Average income of female full-time employees (non-management)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90500">
                <a:tc vMerge="1">
                  <a:txBody>
                    <a:bodyPr/>
                    <a:lstStyle/>
                    <a:p>
                      <a:endParaRPr lang="en-US"/>
                    </a:p>
                  </a:txBody>
                  <a:tcPr/>
                </a:tc>
                <a:tc>
                  <a:txBody>
                    <a:bodyPr/>
                    <a:lstStyle/>
                    <a:p>
                      <a:pPr algn="l" fontAlgn="t"/>
                      <a:r>
                        <a:rPr lang="en-US" sz="1100" b="0" i="0" u="none" strike="noStrike">
                          <a:solidFill>
                            <a:srgbClr val="000000"/>
                          </a:solidFill>
                          <a:effectLst/>
                          <a:latin typeface="Calibri"/>
                        </a:rPr>
                        <a:t>Average income of male full-time employees (non-management)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90500">
                <a:tc vMerge="1">
                  <a:txBody>
                    <a:bodyPr/>
                    <a:lstStyle/>
                    <a:p>
                      <a:endParaRPr lang="en-US"/>
                    </a:p>
                  </a:txBody>
                  <a:tcPr/>
                </a:tc>
                <a:tc>
                  <a:txBody>
                    <a:bodyPr/>
                    <a:lstStyle/>
                    <a:p>
                      <a:pPr algn="l" fontAlgn="t"/>
                      <a:r>
                        <a:rPr lang="en-US" sz="1100" b="0" i="0" u="none" strike="noStrike">
                          <a:solidFill>
                            <a:srgbClr val="000000"/>
                          </a:solidFill>
                          <a:effectLst/>
                          <a:latin typeface="Calibri"/>
                        </a:rPr>
                        <a:t>Average income of female part-time employees (non-management)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381000">
                <a:tc vMerge="1">
                  <a:txBody>
                    <a:bodyPr/>
                    <a:lstStyle/>
                    <a:p>
                      <a:endParaRPr lang="en-US"/>
                    </a:p>
                  </a:txBody>
                  <a:tcPr/>
                </a:tc>
                <a:tc>
                  <a:txBody>
                    <a:bodyPr/>
                    <a:lstStyle/>
                    <a:p>
                      <a:pPr algn="l" fontAlgn="t"/>
                      <a:r>
                        <a:rPr lang="en-US" sz="1100" b="0" i="0" u="none" strike="noStrike" dirty="0">
                          <a:solidFill>
                            <a:srgbClr val="000000"/>
                          </a:solidFill>
                          <a:effectLst/>
                          <a:latin typeface="Calibri"/>
                        </a:rPr>
                        <a:t>Average income of male part-time employees (non-management)</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4098874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547824019"/>
              </p:ext>
            </p:extLst>
          </p:nvPr>
        </p:nvGraphicFramePr>
        <p:xfrm>
          <a:off x="533400" y="1884045"/>
          <a:ext cx="8051800" cy="3754755"/>
        </p:xfrm>
        <a:graphic>
          <a:graphicData uri="http://schemas.openxmlformats.org/drawingml/2006/table">
            <a:tbl>
              <a:tblPr/>
              <a:tblGrid>
                <a:gridCol w="153098"/>
                <a:gridCol w="1126496"/>
                <a:gridCol w="3387048"/>
                <a:gridCol w="3385158"/>
              </a:tblGrid>
              <a:tr h="190500">
                <a:tc gridSpan="2">
                  <a:txBody>
                    <a:bodyPr/>
                    <a:lstStyle/>
                    <a:p>
                      <a:pPr algn="l" fontAlgn="t"/>
                      <a:r>
                        <a:rPr lang="en-US" sz="1100" b="1" i="0" u="none" strike="noStrike" dirty="0">
                          <a:solidFill>
                            <a:srgbClr val="000000"/>
                          </a:solidFill>
                          <a:effectLst/>
                          <a:latin typeface="Calibri"/>
                        </a:rPr>
                        <a:t>Agency</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c gridSpan="2">
                  <a:txBody>
                    <a:bodyPr/>
                    <a:lstStyle/>
                    <a:p>
                      <a:pPr algn="ctr" fontAlgn="t"/>
                      <a:r>
                        <a:rPr lang="en-US" sz="11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190500">
                <a:tc rowSpan="5">
                  <a:txBody>
                    <a:bodyPr/>
                    <a:lstStyle/>
                    <a:p>
                      <a:pPr algn="ctr" fontAlgn="b"/>
                      <a:r>
                        <a:rPr lang="en-US" sz="1100" b="0" i="0" u="none" strike="noStrike">
                          <a:solidFill>
                            <a:srgbClr val="000000"/>
                          </a:solidFill>
                          <a:effectLst/>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rowSpan="5">
                  <a:txBody>
                    <a:bodyPr/>
                    <a:lstStyle/>
                    <a:p>
                      <a:pPr algn="l" fontAlgn="t"/>
                      <a:r>
                        <a:rPr lang="en-US" sz="1100" b="1" i="0" u="none" strike="noStrike">
                          <a:solidFill>
                            <a:srgbClr val="000000"/>
                          </a:solidFill>
                          <a:effectLst/>
                          <a:latin typeface="Calibri"/>
                        </a:rPr>
                        <a:t>Decision-making &amp; control over resources/ assets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gridSpan="2">
                  <a:txBody>
                    <a:bodyPr/>
                    <a:lstStyle/>
                    <a:p>
                      <a:pPr algn="l" fontAlgn="t"/>
                      <a:r>
                        <a:rPr lang="en-US" sz="1100" b="0" i="0" u="none" strike="noStrike">
                          <a:solidFill>
                            <a:srgbClr val="000000"/>
                          </a:solidFill>
                          <a:effectLst/>
                          <a:latin typeface="Calibri"/>
                        </a:rPr>
                        <a:t>Percentage of respondents who have recently  participated in business expenditure  decisions</a:t>
                      </a:r>
                      <a:br>
                        <a:rPr lang="en-US" sz="1100" b="0" i="0" u="none" strike="noStrike">
                          <a:solidFill>
                            <a:srgbClr val="000000"/>
                          </a:solidFill>
                          <a:effectLst/>
                          <a:latin typeface="Calibri"/>
                        </a:rPr>
                      </a:br>
                      <a:r>
                        <a:rPr lang="en-US" sz="1100" b="0" i="0" u="none" strike="noStrike">
                          <a:solidFill>
                            <a:srgbClr val="000000"/>
                          </a:solidFill>
                          <a:effectLst/>
                          <a:latin typeface="Calibri"/>
                        </a:rPr>
                        <a:t/>
                      </a:r>
                      <a:br>
                        <a:rPr lang="en-US" sz="1100" b="0" i="0" u="none" strike="noStrike">
                          <a:solidFill>
                            <a:srgbClr val="000000"/>
                          </a:solidFill>
                          <a:effectLst/>
                          <a:latin typeface="Calibri"/>
                        </a:rPr>
                      </a:br>
                      <a:r>
                        <a:rPr lang="en-US" sz="1100" b="0" i="0" u="none" strike="noStrike">
                          <a:solidFill>
                            <a:srgbClr val="000000"/>
                          </a:solidFill>
                          <a:effectLst/>
                          <a:latin typeface="Calibri"/>
                        </a:rPr>
                        <a:t>(disaggregated by males/females)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38100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n-US" sz="1100" b="0" i="0" u="none" strike="noStrike">
                          <a:solidFill>
                            <a:srgbClr val="000000"/>
                          </a:solidFill>
                          <a:effectLst/>
                          <a:latin typeface="Calibri"/>
                        </a:rPr>
                        <a:t>Average level of satisfaction with ability to make business expenditure decisions</a:t>
                      </a:r>
                      <a:br>
                        <a:rPr lang="en-US" sz="1100" b="0" i="0" u="none" strike="noStrike">
                          <a:solidFill>
                            <a:srgbClr val="000000"/>
                          </a:solidFill>
                          <a:effectLst/>
                          <a:latin typeface="Calibri"/>
                        </a:rPr>
                      </a:br>
                      <a:r>
                        <a:rPr lang="en-US" sz="1100" b="0" i="1" u="none" strike="noStrike">
                          <a:solidFill>
                            <a:srgbClr val="000000"/>
                          </a:solidFill>
                          <a:effectLst/>
                          <a:latin typeface="Calibri"/>
                        </a:rPr>
                        <a:t>(disaggregated by males/females)</a:t>
                      </a:r>
                      <a:endParaRPr lang="en-US" sz="11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190500">
                <a:tc vMerge="1">
                  <a:txBody>
                    <a:bodyPr/>
                    <a:lstStyle/>
                    <a:p>
                      <a:endParaRPr lang="en-US"/>
                    </a:p>
                  </a:txBody>
                  <a:tcPr/>
                </a:tc>
                <a:tc vMerge="1">
                  <a:txBody>
                    <a:bodyPr/>
                    <a:lstStyle/>
                    <a:p>
                      <a:endParaRPr lang="en-US"/>
                    </a:p>
                  </a:txBody>
                  <a:tcPr/>
                </a:tc>
                <a:tc gridSpan="2">
                  <a:txBody>
                    <a:bodyPr/>
                    <a:lstStyle/>
                    <a:p>
                      <a:pPr algn="l" fontAlgn="t"/>
                      <a:r>
                        <a:rPr lang="en-US" sz="1100" b="0" i="0" u="none" strike="noStrike">
                          <a:solidFill>
                            <a:srgbClr val="000000"/>
                          </a:solidFill>
                          <a:effectLst/>
                          <a:latin typeface="Calibri"/>
                        </a:rPr>
                        <a:t>Percentage of respondents who have recently participated in household expenditure decisions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381000">
                <a:tc vMerge="1">
                  <a:txBody>
                    <a:bodyPr/>
                    <a:lstStyle/>
                    <a:p>
                      <a:endParaRPr lang="en-US"/>
                    </a:p>
                  </a:txBody>
                  <a:tcPr/>
                </a:tc>
                <a:tc vMerge="1">
                  <a:txBody>
                    <a:bodyPr/>
                    <a:lstStyle/>
                    <a:p>
                      <a:endParaRPr lang="en-US"/>
                    </a:p>
                  </a:txBody>
                  <a:tcPr/>
                </a:tc>
                <a:tc>
                  <a:txBody>
                    <a:bodyPr/>
                    <a:lstStyle/>
                    <a:p>
                      <a:pPr algn="l" fontAlgn="b"/>
                      <a:r>
                        <a:rPr lang="en-US" sz="1100" b="0" i="0" u="none" strike="noStrike">
                          <a:solidFill>
                            <a:srgbClr val="000000"/>
                          </a:solidFill>
                          <a:effectLst/>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l" fontAlgn="t"/>
                      <a:r>
                        <a:rPr lang="en-US" sz="1100" b="0" i="0" u="none" strike="noStrike">
                          <a:solidFill>
                            <a:srgbClr val="000000"/>
                          </a:solidFill>
                          <a:effectLst/>
                          <a:latin typeface="Calibri"/>
                        </a:rPr>
                        <a:t>Average level of satisfaction with ability to make decisions about household expenditures</a:t>
                      </a:r>
                      <a:br>
                        <a:rPr lang="en-US" sz="1100" b="0" i="0" u="none" strike="noStrike">
                          <a:solidFill>
                            <a:srgbClr val="000000"/>
                          </a:solidFill>
                          <a:effectLst/>
                          <a:latin typeface="Calibri"/>
                        </a:rPr>
                      </a:br>
                      <a:r>
                        <a:rPr lang="en-US" sz="1100" b="0" i="1" u="none" strike="noStrike">
                          <a:solidFill>
                            <a:srgbClr val="000000"/>
                          </a:solidFill>
                          <a:effectLst/>
                          <a:latin typeface="Calibri"/>
                        </a:rPr>
                        <a:t>(disaggregated by males/females)</a:t>
                      </a:r>
                      <a:endParaRPr lang="en-US" sz="11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r>
              <a:tr h="200025">
                <a:tc vMerge="1">
                  <a:txBody>
                    <a:bodyPr/>
                    <a:lstStyle/>
                    <a:p>
                      <a:endParaRPr lang="en-US"/>
                    </a:p>
                  </a:txBody>
                  <a:tcPr/>
                </a:tc>
                <a:tc vMerge="1">
                  <a:txBody>
                    <a:bodyPr/>
                    <a:lstStyle/>
                    <a:p>
                      <a:endParaRPr lang="en-US"/>
                    </a:p>
                  </a:txBody>
                  <a:tcPr/>
                </a:tc>
                <a:tc gridSpan="2">
                  <a:txBody>
                    <a:bodyPr/>
                    <a:lstStyle/>
                    <a:p>
                      <a:pPr algn="l" fontAlgn="t"/>
                      <a:r>
                        <a:rPr lang="en-US" sz="1100" b="0" i="0" u="none" strike="noStrike">
                          <a:solidFill>
                            <a:srgbClr val="000000"/>
                          </a:solidFill>
                          <a:effectLst/>
                          <a:latin typeface="Calibri"/>
                        </a:rPr>
                        <a:t>Average level of satisfaction with ability to make important life decisions</a:t>
                      </a:r>
                      <a:br>
                        <a:rPr lang="en-US" sz="1100" b="0" i="0" u="none" strike="noStrike">
                          <a:solidFill>
                            <a:srgbClr val="000000"/>
                          </a:solidFill>
                          <a:effectLst/>
                          <a:latin typeface="Calibri"/>
                        </a:rPr>
                      </a:br>
                      <a:r>
                        <a:rPr lang="en-US" sz="1100" b="0" i="0" u="none" strike="noStrike">
                          <a:solidFill>
                            <a:srgbClr val="000000"/>
                          </a:solidFill>
                          <a:effectLst/>
                          <a:latin typeface="Calibri"/>
                        </a:rPr>
                        <a:t/>
                      </a:r>
                      <a:br>
                        <a:rPr lang="en-US" sz="1100" b="0" i="0" u="none" strike="noStrike">
                          <a:solidFill>
                            <a:srgbClr val="000000"/>
                          </a:solidFill>
                          <a:effectLst/>
                          <a:latin typeface="Calibri"/>
                        </a:rPr>
                      </a:br>
                      <a:r>
                        <a:rPr lang="en-US" sz="1100" b="0" i="0" u="none" strike="noStrike">
                          <a:solidFill>
                            <a:srgbClr val="000000"/>
                          </a:solidFill>
                          <a:effectLst/>
                          <a:latin typeface="Calibri"/>
                        </a:rPr>
                        <a:t>(disaggregated by males/females)</a:t>
                      </a:r>
                    </a:p>
                  </a:txBody>
                  <a:tcPr marL="0" marR="0" marT="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381000">
                <a:tc rowSpan="3">
                  <a:txBody>
                    <a:bodyPr/>
                    <a:lstStyle/>
                    <a:p>
                      <a:pPr algn="ctr" fontAlgn="t"/>
                      <a:r>
                        <a:rPr lang="en-US" sz="1100" b="1" i="0" u="none" strike="noStrike">
                          <a:solidFill>
                            <a:srgbClr val="000000"/>
                          </a:solidFill>
                          <a:effectLst/>
                          <a:latin typeface="Calibri"/>
                        </a:rPr>
                        <a:t> </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3">
                  <a:txBody>
                    <a:bodyPr/>
                    <a:lstStyle/>
                    <a:p>
                      <a:pPr algn="l" fontAlgn="t"/>
                      <a:r>
                        <a:rPr lang="en-US" sz="1100" b="1" i="0" u="none" strike="noStrike" dirty="0">
                          <a:solidFill>
                            <a:srgbClr val="000000"/>
                          </a:solidFill>
                          <a:effectLst/>
                          <a:latin typeface="Calibri"/>
                        </a:rPr>
                        <a:t>Self-confidence/ self-efficacy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algn="l" fontAlgn="t"/>
                      <a:r>
                        <a:rPr lang="en-US" sz="1100" b="1" i="0" u="none" strike="noStrike">
                          <a:solidFill>
                            <a:srgbClr val="FF0000"/>
                          </a:solidFill>
                          <a:effectLst/>
                          <a:latin typeface="Calibri"/>
                        </a:rPr>
                        <a:t>OPTION 1: </a:t>
                      </a:r>
                      <a:r>
                        <a:rPr lang="en-US" sz="1100" b="0" i="0" u="none" strike="noStrike">
                          <a:solidFill>
                            <a:srgbClr val="0070C0"/>
                          </a:solidFill>
                          <a:effectLst/>
                          <a:latin typeface="Calibri"/>
                        </a:rPr>
                        <a:t>Average sense of autonomy felt by employees/ entrepreneurs</a:t>
                      </a:r>
                      <a:br>
                        <a:rPr lang="en-US" sz="1100" b="0" i="0" u="none" strike="noStrike">
                          <a:solidFill>
                            <a:srgbClr val="0070C0"/>
                          </a:solidFill>
                          <a:effectLst/>
                          <a:latin typeface="Calibri"/>
                        </a:rPr>
                      </a:br>
                      <a:r>
                        <a:rPr lang="en-US" sz="1100" b="0" i="1" u="none" strike="noStrike">
                          <a:solidFill>
                            <a:srgbClr val="0070C0"/>
                          </a:solidFill>
                          <a:effectLst/>
                          <a:latin typeface="Calibri"/>
                        </a:rPr>
                        <a:t>(disaggregated by males/females)</a:t>
                      </a:r>
                      <a:endParaRPr lang="en-US" sz="11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390525">
                <a:tc vMerge="1">
                  <a:txBody>
                    <a:bodyPr/>
                    <a:lstStyle/>
                    <a:p>
                      <a:endParaRPr lang="en-US"/>
                    </a:p>
                  </a:txBody>
                  <a:tcPr/>
                </a:tc>
                <a:tc vMerge="1">
                  <a:txBody>
                    <a:bodyPr/>
                    <a:lstStyle/>
                    <a:p>
                      <a:endParaRPr lang="en-US"/>
                    </a:p>
                  </a:txBody>
                  <a:tcPr/>
                </a:tc>
                <a:tc gridSpan="2">
                  <a:txBody>
                    <a:bodyPr/>
                    <a:lstStyle/>
                    <a:p>
                      <a:pPr algn="l" fontAlgn="t"/>
                      <a:r>
                        <a:rPr lang="en-US" sz="1100" b="1" i="0" u="none" strike="noStrike">
                          <a:solidFill>
                            <a:srgbClr val="FF0000"/>
                          </a:solidFill>
                          <a:effectLst/>
                          <a:latin typeface="Calibri"/>
                        </a:rPr>
                        <a:t>OPTION 2:</a:t>
                      </a:r>
                      <a:r>
                        <a:rPr lang="en-US" sz="1100" b="0" i="0" u="none" strike="noStrike">
                          <a:solidFill>
                            <a:srgbClr val="000000"/>
                          </a:solidFill>
                          <a:effectLst/>
                          <a:latin typeface="Calibri"/>
                        </a:rPr>
                        <a:t> </a:t>
                      </a:r>
                      <a:r>
                        <a:rPr lang="en-US" sz="1100" b="0" i="0" u="none" strike="noStrike">
                          <a:solidFill>
                            <a:srgbClr val="0070C0"/>
                          </a:solidFill>
                          <a:effectLst/>
                          <a:latin typeface="Calibri"/>
                        </a:rPr>
                        <a:t>Average sense of agency (i.e. goal-directed energy) among employees/ entrepreneurs</a:t>
                      </a:r>
                      <a:br>
                        <a:rPr lang="en-US" sz="1100" b="0" i="0" u="none" strike="noStrike">
                          <a:solidFill>
                            <a:srgbClr val="0070C0"/>
                          </a:solidFill>
                          <a:effectLst/>
                          <a:latin typeface="Calibri"/>
                        </a:rPr>
                      </a:br>
                      <a:r>
                        <a:rPr lang="en-US" sz="1100" b="0" i="1" u="none" strike="noStrike">
                          <a:solidFill>
                            <a:srgbClr val="0070C0"/>
                          </a:solidFill>
                          <a:effectLst/>
                          <a:latin typeface="Calibri"/>
                        </a:rPr>
                        <a:t>(disaggregated by males/females)</a:t>
                      </a:r>
                      <a:endParaRPr lang="en-US" sz="11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r h="590550">
                <a:tc vMerge="1">
                  <a:txBody>
                    <a:bodyPr/>
                    <a:lstStyle/>
                    <a:p>
                      <a:endParaRPr lang="en-US"/>
                    </a:p>
                  </a:txBody>
                  <a:tcPr/>
                </a:tc>
                <a:tc vMerge="1">
                  <a:txBody>
                    <a:bodyPr/>
                    <a:lstStyle/>
                    <a:p>
                      <a:endParaRPr lang="en-US"/>
                    </a:p>
                  </a:txBody>
                  <a:tcPr/>
                </a:tc>
                <a:tc gridSpan="2">
                  <a:txBody>
                    <a:bodyPr/>
                    <a:lstStyle/>
                    <a:p>
                      <a:pPr algn="l" fontAlgn="t"/>
                      <a:r>
                        <a:rPr lang="en-US" sz="1100" b="1" i="0" u="none" strike="noStrike" dirty="0">
                          <a:solidFill>
                            <a:srgbClr val="FF0000"/>
                          </a:solidFill>
                          <a:effectLst/>
                          <a:latin typeface="Calibri"/>
                        </a:rPr>
                        <a:t>OPTION 2:</a:t>
                      </a:r>
                      <a:r>
                        <a:rPr lang="en-US" sz="1100" b="0" i="0" u="none" strike="noStrike" dirty="0">
                          <a:solidFill>
                            <a:srgbClr val="0070C0"/>
                          </a:solidFill>
                          <a:effectLst/>
                          <a:latin typeface="Calibri"/>
                        </a:rPr>
                        <a:t> Average sense of knowing the pathway to accomplishing one's goal among employees/ entrepreneurs</a:t>
                      </a:r>
                      <a:br>
                        <a:rPr lang="en-US" sz="1100" b="0" i="0" u="none" strike="noStrike" dirty="0">
                          <a:solidFill>
                            <a:srgbClr val="0070C0"/>
                          </a:solidFill>
                          <a:effectLst/>
                          <a:latin typeface="Calibri"/>
                        </a:rPr>
                      </a:br>
                      <a:r>
                        <a:rPr lang="en-US" sz="1100" b="0" i="1" u="none" strike="noStrike" dirty="0">
                          <a:solidFill>
                            <a:srgbClr val="0070C0"/>
                          </a:solidFill>
                          <a:effectLst/>
                          <a:latin typeface="Calibri"/>
                        </a:rPr>
                        <a:t>(disaggregated by males/females)</a:t>
                      </a:r>
                      <a:endParaRPr lang="en-US" sz="1100" b="0"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4101468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12137524"/>
              </p:ext>
            </p:extLst>
          </p:nvPr>
        </p:nvGraphicFramePr>
        <p:xfrm>
          <a:off x="457200" y="2362200"/>
          <a:ext cx="8229600" cy="2738802"/>
        </p:xfrm>
        <a:graphic>
          <a:graphicData uri="http://schemas.openxmlformats.org/drawingml/2006/table">
            <a:tbl>
              <a:tblPr/>
              <a:tblGrid>
                <a:gridCol w="383286"/>
                <a:gridCol w="1243838"/>
                <a:gridCol w="3302159"/>
                <a:gridCol w="3300317"/>
              </a:tblGrid>
              <a:tr h="368892">
                <a:tc rowSpan="8">
                  <a:txBody>
                    <a:bodyPr/>
                    <a:lstStyle/>
                    <a:p>
                      <a:pPr algn="ctr" fontAlgn="ctr"/>
                      <a:r>
                        <a:rPr lang="en-US" sz="1000" b="1" i="0" u="none" strike="noStrike" dirty="0">
                          <a:solidFill>
                            <a:srgbClr val="000000"/>
                          </a:solidFill>
                          <a:effectLst/>
                          <a:latin typeface="Calibri"/>
                        </a:rPr>
                        <a:t>Household Finances</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6933C"/>
                    </a:solidFill>
                  </a:tcPr>
                </a:tc>
                <a:tc rowSpan="2">
                  <a:txBody>
                    <a:bodyPr/>
                    <a:lstStyle/>
                    <a:p>
                      <a:pPr algn="l" fontAlgn="t"/>
                      <a:r>
                        <a:rPr lang="en-US" sz="1000" b="1" i="0" u="none" strike="noStrike" dirty="0">
                          <a:solidFill>
                            <a:srgbClr val="000000"/>
                          </a:solidFill>
                          <a:effectLst/>
                          <a:latin typeface="Calibri"/>
                        </a:rPr>
                        <a:t>Money spent on fuel</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gridSpan="2">
                  <a:txBody>
                    <a:bodyPr/>
                    <a:lstStyle/>
                    <a:p>
                      <a:pPr algn="l" fontAlgn="t"/>
                      <a:r>
                        <a:rPr lang="en-US" sz="1000" b="0" i="0" u="none" strike="noStrike">
                          <a:solidFill>
                            <a:srgbClr val="000000"/>
                          </a:solidFill>
                          <a:effectLst/>
                          <a:latin typeface="Calibri"/>
                        </a:rPr>
                        <a:t>Average change in money spent on fuel per household that obtains new clean cooking solutions technology/units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US"/>
                    </a:p>
                  </a:txBody>
                  <a:tcPr/>
                </a:tc>
              </a:tr>
              <a:tr h="316708">
                <a:tc vMerge="1">
                  <a:txBody>
                    <a:bodyPr/>
                    <a:lstStyle/>
                    <a:p>
                      <a:endParaRPr lang="en-US"/>
                    </a:p>
                  </a:txBody>
                  <a:tcPr/>
                </a:tc>
                <a:tc vMerge="1">
                  <a:txBody>
                    <a:bodyPr/>
                    <a:lstStyle/>
                    <a:p>
                      <a:endParaRPr lang="en-US"/>
                    </a:p>
                  </a:txBody>
                  <a:tcPr/>
                </a:tc>
                <a:tc>
                  <a:txBody>
                    <a:bodyPr/>
                    <a:lstStyle/>
                    <a:p>
                      <a:pPr algn="l" fontAlgn="t"/>
                      <a:r>
                        <a:rPr lang="en-US" sz="10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a:txBody>
                    <a:bodyPr/>
                    <a:lstStyle/>
                    <a:p>
                      <a:pPr algn="l" fontAlgn="t"/>
                      <a:r>
                        <a:rPr lang="en-US" sz="1000" b="0" i="0" u="none" strike="noStrike">
                          <a:solidFill>
                            <a:srgbClr val="000000"/>
                          </a:solidFill>
                          <a:effectLst/>
                          <a:latin typeface="Calibri"/>
                        </a:rPr>
                        <a:t>Total change in amount of money spent on fuel in households that adopt clean cooking solutions</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r>
              <a:tr h="179948">
                <a:tc vMerge="1">
                  <a:txBody>
                    <a:bodyPr/>
                    <a:lstStyle/>
                    <a:p>
                      <a:endParaRPr lang="en-US"/>
                    </a:p>
                  </a:txBody>
                  <a:tcPr/>
                </a:tc>
                <a:tc rowSpan="4">
                  <a:txBody>
                    <a:bodyPr/>
                    <a:lstStyle/>
                    <a:p>
                      <a:pPr algn="l" fontAlgn="t"/>
                      <a:r>
                        <a:rPr lang="en-US" sz="1000" b="1" i="0" u="none" strike="noStrike">
                          <a:solidFill>
                            <a:srgbClr val="000000"/>
                          </a:solidFill>
                          <a:effectLst/>
                          <a:latin typeface="Calibri"/>
                        </a:rPr>
                        <a:t>Income through productive use of cookstove</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gridSpan="2">
                  <a:txBody>
                    <a:bodyPr/>
                    <a:lstStyle/>
                    <a:p>
                      <a:pPr algn="l" fontAlgn="t"/>
                      <a:r>
                        <a:rPr lang="en-US" sz="1000" b="0" i="0" u="none" strike="noStrike">
                          <a:solidFill>
                            <a:srgbClr val="000000"/>
                          </a:solidFill>
                          <a:effectLst/>
                          <a:latin typeface="Calibri"/>
                        </a:rPr>
                        <a:t>Percentage of consumers who are using the cookstove for income generation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r>
              <a:tr h="316708">
                <a:tc vMerge="1">
                  <a:txBody>
                    <a:bodyPr/>
                    <a:lstStyle/>
                    <a:p>
                      <a:endParaRPr lang="en-US"/>
                    </a:p>
                  </a:txBody>
                  <a:tcPr/>
                </a:tc>
                <a:tc vMerge="1">
                  <a:txBody>
                    <a:bodyPr/>
                    <a:lstStyle/>
                    <a:p>
                      <a:endParaRPr lang="en-US"/>
                    </a:p>
                  </a:txBody>
                  <a:tcPr/>
                </a:tc>
                <a:tc>
                  <a:txBody>
                    <a:bodyPr/>
                    <a:lstStyle/>
                    <a:p>
                      <a:pPr algn="l" fontAlgn="t"/>
                      <a:r>
                        <a:rPr lang="en-US" sz="10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a:txBody>
                    <a:bodyPr/>
                    <a:lstStyle/>
                    <a:p>
                      <a:pPr algn="l" fontAlgn="t"/>
                      <a:r>
                        <a:rPr lang="en-US" sz="1000" b="0" i="0" u="none" strike="noStrike">
                          <a:solidFill>
                            <a:srgbClr val="000000"/>
                          </a:solidFill>
                          <a:effectLst/>
                          <a:latin typeface="Calibri"/>
                        </a:rPr>
                        <a:t>Percentage of those using the cookstove for income generation who are female</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r>
              <a:tr h="179948">
                <a:tc vMerge="1">
                  <a:txBody>
                    <a:bodyPr/>
                    <a:lstStyle/>
                    <a:p>
                      <a:endParaRPr lang="en-US"/>
                    </a:p>
                  </a:txBody>
                  <a:tcPr/>
                </a:tc>
                <a:tc vMerge="1">
                  <a:txBody>
                    <a:bodyPr/>
                    <a:lstStyle/>
                    <a:p>
                      <a:endParaRPr lang="en-US"/>
                    </a:p>
                  </a:txBody>
                  <a:tcPr/>
                </a:tc>
                <a:tc gridSpan="2">
                  <a:txBody>
                    <a:bodyPr/>
                    <a:lstStyle/>
                    <a:p>
                      <a:pPr algn="l" fontAlgn="t"/>
                      <a:r>
                        <a:rPr lang="en-US" sz="1000" b="0" i="0" u="none" strike="noStrike">
                          <a:solidFill>
                            <a:srgbClr val="000000"/>
                          </a:solidFill>
                          <a:effectLst/>
                          <a:latin typeface="Calibri"/>
                        </a:rPr>
                        <a:t>Average income earned by those using the cookstove for income generation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4D79B"/>
                    </a:solidFill>
                  </a:tcPr>
                </a:tc>
                <a:tc hMerge="1">
                  <a:txBody>
                    <a:bodyPr/>
                    <a:lstStyle/>
                    <a:p>
                      <a:endParaRPr lang="en-US"/>
                    </a:p>
                  </a:txBody>
                  <a:tcPr/>
                </a:tc>
              </a:tr>
              <a:tr h="316708">
                <a:tc vMerge="1">
                  <a:txBody>
                    <a:bodyPr/>
                    <a:lstStyle/>
                    <a:p>
                      <a:endParaRPr lang="en-US"/>
                    </a:p>
                  </a:txBody>
                  <a:tcPr/>
                </a:tc>
                <a:tc vMerge="1">
                  <a:txBody>
                    <a:bodyPr/>
                    <a:lstStyle/>
                    <a:p>
                      <a:endParaRPr lang="en-US"/>
                    </a:p>
                  </a:txBody>
                  <a:tcPr/>
                </a:tc>
                <a:tc>
                  <a:txBody>
                    <a:bodyPr/>
                    <a:lstStyle/>
                    <a:p>
                      <a:pPr algn="l" fontAlgn="t"/>
                      <a:r>
                        <a:rPr lang="en-US" sz="1000" b="0" i="0" u="none" strike="noStrike" dirty="0">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c>
                  <a:txBody>
                    <a:bodyPr/>
                    <a:lstStyle/>
                    <a:p>
                      <a:pPr algn="l" fontAlgn="t"/>
                      <a:r>
                        <a:rPr lang="en-US" sz="1000" b="0" i="0" u="none" strike="noStrike">
                          <a:solidFill>
                            <a:srgbClr val="000000"/>
                          </a:solidFill>
                          <a:effectLst/>
                          <a:latin typeface="Calibri"/>
                        </a:rPr>
                        <a:t>Average income earned by females using the cookstove for income generation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D79B"/>
                    </a:solidFill>
                  </a:tcPr>
                </a:tc>
              </a:tr>
              <a:tr h="584829">
                <a:tc vMerge="1">
                  <a:txBody>
                    <a:bodyPr/>
                    <a:lstStyle/>
                    <a:p>
                      <a:endParaRPr lang="en-US"/>
                    </a:p>
                  </a:txBody>
                  <a:tcPr/>
                </a:tc>
                <a:tc rowSpan="2">
                  <a:txBody>
                    <a:bodyPr/>
                    <a:lstStyle/>
                    <a:p>
                      <a:pPr algn="l" fontAlgn="t"/>
                      <a:r>
                        <a:rPr lang="en-US" sz="1000" b="1" i="0" u="none" strike="noStrike">
                          <a:solidFill>
                            <a:srgbClr val="000000"/>
                          </a:solidFill>
                          <a:effectLst/>
                          <a:latin typeface="Calibri"/>
                        </a:rPr>
                        <a:t>Economic stability</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gridSpan="2">
                  <a:txBody>
                    <a:bodyPr/>
                    <a:lstStyle/>
                    <a:p>
                      <a:pPr algn="l" fontAlgn="t"/>
                      <a:r>
                        <a:rPr lang="en-US" sz="1000" b="1" i="0" u="none" strike="noStrike">
                          <a:solidFill>
                            <a:srgbClr val="FF0000"/>
                          </a:solidFill>
                          <a:effectLst/>
                          <a:latin typeface="Calibri"/>
                        </a:rPr>
                        <a:t>OPTION 1: </a:t>
                      </a:r>
                      <a:r>
                        <a:rPr lang="en-US" sz="1000" b="0" i="0" u="none" strike="noStrike">
                          <a:solidFill>
                            <a:srgbClr val="0070C0"/>
                          </a:solidFill>
                          <a:effectLst/>
                          <a:latin typeface="Calibri"/>
                        </a:rPr>
                        <a:t>Percentage of people who report a positive change in their level of satisfaction with their standard of living</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r>
                        <a:rPr lang="en-US" sz="1000" b="0" i="0" u="none" strike="noStrike">
                          <a:solidFill>
                            <a:srgbClr val="0070C0"/>
                          </a:solidFill>
                          <a:effectLst/>
                          <a:latin typeface="Calibri"/>
                        </a:rPr>
                        <a:t/>
                      </a:r>
                      <a:br>
                        <a:rPr lang="en-US" sz="1000" b="0" i="0" u="none" strike="noStrike">
                          <a:solidFill>
                            <a:srgbClr val="0070C0"/>
                          </a:solidFill>
                          <a:effectLst/>
                          <a:latin typeface="Calibri"/>
                        </a:rPr>
                      </a:br>
                      <a:endParaRPr lang="en-US" sz="1000" b="0" i="0" u="none" strike="noStrike">
                        <a:solidFill>
                          <a:srgbClr val="0070C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E4BC"/>
                    </a:solidFill>
                  </a:tcPr>
                </a:tc>
                <a:tc hMerge="1">
                  <a:txBody>
                    <a:bodyPr/>
                    <a:lstStyle/>
                    <a:p>
                      <a:endParaRPr lang="en-US"/>
                    </a:p>
                  </a:txBody>
                  <a:tcPr/>
                </a:tc>
              </a:tr>
              <a:tr h="475061">
                <a:tc vMerge="1">
                  <a:txBody>
                    <a:bodyPr/>
                    <a:lstStyle/>
                    <a:p>
                      <a:endParaRPr lang="en-US"/>
                    </a:p>
                  </a:txBody>
                  <a:tcPr/>
                </a:tc>
                <a:tc vMerge="1">
                  <a:txBody>
                    <a:bodyPr/>
                    <a:lstStyle/>
                    <a:p>
                      <a:endParaRPr lang="en-US"/>
                    </a:p>
                  </a:txBody>
                  <a:tcPr/>
                </a:tc>
                <a:tc gridSpan="2">
                  <a:txBody>
                    <a:bodyPr/>
                    <a:lstStyle/>
                    <a:p>
                      <a:pPr algn="l" fontAlgn="t"/>
                      <a:r>
                        <a:rPr lang="en-US" sz="1000" b="1" i="0" u="none" strike="noStrike" dirty="0">
                          <a:solidFill>
                            <a:srgbClr val="FF0000"/>
                          </a:solidFill>
                          <a:effectLst/>
                          <a:latin typeface="Calibri"/>
                        </a:rPr>
                        <a:t>OPTION 2: </a:t>
                      </a:r>
                      <a:r>
                        <a:rPr lang="en-US" sz="1000" b="0" i="0" u="none" strike="noStrike" dirty="0">
                          <a:solidFill>
                            <a:srgbClr val="0070C0"/>
                          </a:solidFill>
                          <a:effectLst/>
                          <a:latin typeface="Calibri"/>
                        </a:rPr>
                        <a:t>Percentage of people who report improvements in their perception of economic stability</a:t>
                      </a:r>
                      <a:br>
                        <a:rPr lang="en-US" sz="1000" b="0" i="0" u="none" strike="noStrike" dirty="0">
                          <a:solidFill>
                            <a:srgbClr val="0070C0"/>
                          </a:solidFill>
                          <a:effectLst/>
                          <a:latin typeface="Calibri"/>
                        </a:rPr>
                      </a:br>
                      <a:r>
                        <a:rPr lang="en-US" sz="1000" b="0" i="1" u="none" strike="noStrike" dirty="0">
                          <a:solidFill>
                            <a:srgbClr val="0070C0"/>
                          </a:solidFill>
                          <a:effectLst/>
                          <a:latin typeface="Calibri"/>
                        </a:rPr>
                        <a:t>(disaggregated by males/females)</a:t>
                      </a:r>
                      <a:r>
                        <a:rPr lang="en-US" sz="1000" b="0" i="0" u="none" strike="noStrike" dirty="0">
                          <a:solidFill>
                            <a:srgbClr val="0070C0"/>
                          </a:solidFill>
                          <a:effectLst/>
                          <a:latin typeface="Calibri"/>
                        </a:rPr>
                        <a:t/>
                      </a:r>
                      <a:br>
                        <a:rPr lang="en-US" sz="1000" b="0" i="0" u="none" strike="noStrike" dirty="0">
                          <a:solidFill>
                            <a:srgbClr val="0070C0"/>
                          </a:solidFill>
                          <a:effectLst/>
                          <a:latin typeface="Calibri"/>
                        </a:rPr>
                      </a:br>
                      <a:endParaRPr lang="en-US" sz="1000" b="0"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8E4BC"/>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4746808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5" name="Table 4"/>
          <p:cNvGraphicFramePr>
            <a:graphicFrameLocks noGrp="1"/>
          </p:cNvGraphicFramePr>
          <p:nvPr/>
        </p:nvGraphicFramePr>
        <p:xfrm>
          <a:off x="457200" y="3032724"/>
          <a:ext cx="8229600" cy="1660915"/>
        </p:xfrm>
        <a:graphic>
          <a:graphicData uri="http://schemas.openxmlformats.org/drawingml/2006/table">
            <a:tbl>
              <a:tblPr/>
              <a:tblGrid>
                <a:gridCol w="383286"/>
                <a:gridCol w="1243838"/>
                <a:gridCol w="3302159"/>
                <a:gridCol w="3300317"/>
              </a:tblGrid>
              <a:tr h="359895">
                <a:tc rowSpan="4">
                  <a:txBody>
                    <a:bodyPr/>
                    <a:lstStyle/>
                    <a:p>
                      <a:pPr algn="ctr" fontAlgn="ctr"/>
                      <a:r>
                        <a:rPr lang="en-US" sz="1000" b="1" i="0" u="none" strike="noStrike">
                          <a:solidFill>
                            <a:srgbClr val="000000"/>
                          </a:solidFill>
                          <a:effectLst/>
                          <a:latin typeface="Calibri"/>
                        </a:rPr>
                        <a:t>Time Use</a:t>
                      </a:r>
                    </a:p>
                  </a:txBody>
                  <a:tcPr marL="0" marR="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63634"/>
                    </a:solidFill>
                  </a:tcPr>
                </a:tc>
                <a:tc rowSpan="2">
                  <a:txBody>
                    <a:bodyPr/>
                    <a:lstStyle/>
                    <a:p>
                      <a:pPr algn="l" fontAlgn="t"/>
                      <a:r>
                        <a:rPr lang="en-US" sz="1000" b="1" i="0" u="none" strike="noStrike">
                          <a:solidFill>
                            <a:srgbClr val="000000"/>
                          </a:solidFill>
                          <a:effectLst/>
                          <a:latin typeface="Calibri"/>
                        </a:rPr>
                        <a:t>Time spent on fuel collection</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2DCDB"/>
                    </a:solidFill>
                  </a:tcPr>
                </a:tc>
                <a:tc gridSpan="2">
                  <a:txBody>
                    <a:bodyPr/>
                    <a:lstStyle/>
                    <a:p>
                      <a:pPr algn="l" fontAlgn="t"/>
                      <a:r>
                        <a:rPr lang="en-US" sz="1000" b="0" i="0" u="none" strike="noStrike">
                          <a:solidFill>
                            <a:srgbClr val="000000"/>
                          </a:solidFill>
                          <a:effectLst/>
                          <a:latin typeface="Calibri"/>
                        </a:rPr>
                        <a:t>Average change in number of hours spent on fuel collection </a:t>
                      </a:r>
                      <a:br>
                        <a:rPr lang="en-US" sz="1000" b="0" i="0" u="none" strike="noStrike">
                          <a:solidFill>
                            <a:srgbClr val="000000"/>
                          </a:solidFill>
                          <a:effectLst/>
                          <a:latin typeface="Calibri"/>
                        </a:rPr>
                      </a:br>
                      <a:r>
                        <a:rPr lang="en-US" sz="1000" b="0" i="1" u="none" strike="noStrike">
                          <a:solidFill>
                            <a:srgbClr val="000000"/>
                          </a:solidFill>
                          <a:effectLst/>
                          <a:latin typeface="Calibri"/>
                        </a:rPr>
                        <a:t>(per household and/or disaggregated by men, women, boys, girls)</a:t>
                      </a:r>
                      <a:endParaRPr lang="en-US" sz="10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2DCDB"/>
                    </a:solidFill>
                  </a:tcPr>
                </a:tc>
                <a:tc hMerge="1">
                  <a:txBody>
                    <a:bodyPr/>
                    <a:lstStyle/>
                    <a:p>
                      <a:endParaRPr lang="en-US"/>
                    </a:p>
                  </a:txBody>
                  <a:tcPr/>
                </a:tc>
              </a:tr>
              <a:tr h="475061">
                <a:tc vMerge="1">
                  <a:txBody>
                    <a:bodyPr/>
                    <a:lstStyle/>
                    <a:p>
                      <a:endParaRPr lang="en-US"/>
                    </a:p>
                  </a:txBody>
                  <a:tcPr/>
                </a:tc>
                <a:tc vMerge="1">
                  <a:txBody>
                    <a:bodyPr/>
                    <a:lstStyle/>
                    <a:p>
                      <a:endParaRPr lang="en-US"/>
                    </a:p>
                  </a:txBody>
                  <a:tcPr/>
                </a:tc>
                <a:tc>
                  <a:txBody>
                    <a:bodyPr/>
                    <a:lstStyle/>
                    <a:p>
                      <a:pPr algn="l" fontAlgn="t"/>
                      <a:r>
                        <a:rPr lang="en-US" sz="10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c>
                  <a:txBody>
                    <a:bodyPr/>
                    <a:lstStyle/>
                    <a:p>
                      <a:pPr algn="l" fontAlgn="t"/>
                      <a:r>
                        <a:rPr lang="en-US" sz="1000" b="0" i="0" u="none" strike="noStrike">
                          <a:solidFill>
                            <a:srgbClr val="000000"/>
                          </a:solidFill>
                          <a:effectLst/>
                          <a:latin typeface="Calibri"/>
                        </a:rPr>
                        <a:t>Total change in number of hours spent on fuel collection </a:t>
                      </a:r>
                      <a:br>
                        <a:rPr lang="en-US" sz="1000" b="0" i="0" u="none" strike="noStrike">
                          <a:solidFill>
                            <a:srgbClr val="000000"/>
                          </a:solidFill>
                          <a:effectLst/>
                          <a:latin typeface="Calibri"/>
                        </a:rPr>
                      </a:br>
                      <a:r>
                        <a:rPr lang="en-US" sz="1000" b="0" i="1" u="none" strike="noStrike">
                          <a:solidFill>
                            <a:srgbClr val="000000"/>
                          </a:solidFill>
                          <a:effectLst/>
                          <a:latin typeface="Calibri"/>
                        </a:rPr>
                        <a:t>(per household and/or disaggregated by men, women, boys, girls)</a:t>
                      </a:r>
                      <a:endParaRPr lang="en-US" sz="10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DCDB"/>
                    </a:solidFill>
                  </a:tcPr>
                </a:tc>
              </a:tr>
              <a:tr h="350898">
                <a:tc vMerge="1">
                  <a:txBody>
                    <a:bodyPr/>
                    <a:lstStyle/>
                    <a:p>
                      <a:endParaRPr lang="en-US"/>
                    </a:p>
                  </a:txBody>
                  <a:tcPr/>
                </a:tc>
                <a:tc rowSpan="2">
                  <a:txBody>
                    <a:bodyPr/>
                    <a:lstStyle/>
                    <a:p>
                      <a:pPr algn="l" fontAlgn="t"/>
                      <a:r>
                        <a:rPr lang="en-US" sz="1000" b="1" i="0" u="none" strike="noStrike">
                          <a:solidFill>
                            <a:srgbClr val="000000"/>
                          </a:solidFill>
                          <a:effectLst/>
                          <a:latin typeface="Calibri"/>
                        </a:rPr>
                        <a:t>Time spent on cooking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gridSpan="2">
                  <a:txBody>
                    <a:bodyPr/>
                    <a:lstStyle/>
                    <a:p>
                      <a:pPr algn="l" fontAlgn="t"/>
                      <a:r>
                        <a:rPr lang="en-US" sz="1000" b="0" i="0" u="none" strike="noStrike">
                          <a:solidFill>
                            <a:srgbClr val="000000"/>
                          </a:solidFill>
                          <a:effectLst/>
                          <a:latin typeface="Calibri"/>
                        </a:rPr>
                        <a:t>Average change in number of hours spent on cooking </a:t>
                      </a:r>
                      <a:br>
                        <a:rPr lang="en-US" sz="1000" b="0" i="0" u="none" strike="noStrike">
                          <a:solidFill>
                            <a:srgbClr val="000000"/>
                          </a:solidFill>
                          <a:effectLst/>
                          <a:latin typeface="Calibri"/>
                        </a:rPr>
                      </a:br>
                      <a:r>
                        <a:rPr lang="en-US" sz="1000" b="0" i="1" u="none" strike="noStrike">
                          <a:solidFill>
                            <a:srgbClr val="000000"/>
                          </a:solidFill>
                          <a:effectLst/>
                          <a:latin typeface="Calibri"/>
                        </a:rPr>
                        <a:t>(per household and/or disaggregated by men, women, boys, girls)</a:t>
                      </a:r>
                      <a:endParaRPr lang="en-US" sz="10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6B8B7"/>
                    </a:solidFill>
                  </a:tcPr>
                </a:tc>
                <a:tc hMerge="1">
                  <a:txBody>
                    <a:bodyPr/>
                    <a:lstStyle/>
                    <a:p>
                      <a:endParaRPr lang="en-US"/>
                    </a:p>
                  </a:txBody>
                  <a:tcPr/>
                </a:tc>
              </a:tr>
              <a:tr h="475061">
                <a:tc vMerge="1">
                  <a:txBody>
                    <a:bodyPr/>
                    <a:lstStyle/>
                    <a:p>
                      <a:endParaRPr lang="en-US"/>
                    </a:p>
                  </a:txBody>
                  <a:tcPr/>
                </a:tc>
                <a:tc vMerge="1">
                  <a:txBody>
                    <a:bodyPr/>
                    <a:lstStyle/>
                    <a:p>
                      <a:endParaRPr lang="en-US"/>
                    </a:p>
                  </a:txBody>
                  <a:tcPr/>
                </a:tc>
                <a:tc>
                  <a:txBody>
                    <a:bodyPr/>
                    <a:lstStyle/>
                    <a:p>
                      <a:pPr algn="l" fontAlgn="t"/>
                      <a:r>
                        <a:rPr lang="en-US" sz="10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c>
                  <a:txBody>
                    <a:bodyPr/>
                    <a:lstStyle/>
                    <a:p>
                      <a:pPr algn="l" fontAlgn="t"/>
                      <a:r>
                        <a:rPr lang="en-US" sz="1000" b="0" i="0" u="none" strike="noStrike" dirty="0">
                          <a:solidFill>
                            <a:srgbClr val="000000"/>
                          </a:solidFill>
                          <a:effectLst/>
                          <a:latin typeface="Calibri"/>
                        </a:rPr>
                        <a:t>Total change in number of hours spent on cooking </a:t>
                      </a:r>
                      <a:br>
                        <a:rPr lang="en-US" sz="1000" b="0" i="0" u="none" strike="noStrike" dirty="0">
                          <a:solidFill>
                            <a:srgbClr val="000000"/>
                          </a:solidFill>
                          <a:effectLst/>
                          <a:latin typeface="Calibri"/>
                        </a:rPr>
                      </a:br>
                      <a:r>
                        <a:rPr lang="en-US" sz="1000" b="0" i="1" u="none" strike="noStrike" dirty="0">
                          <a:solidFill>
                            <a:srgbClr val="000000"/>
                          </a:solidFill>
                          <a:effectLst/>
                          <a:latin typeface="Calibri"/>
                        </a:rPr>
                        <a:t>(per household and/or disaggregated by men, women, boys, girls)</a:t>
                      </a:r>
                      <a:endParaRPr lang="en-US" sz="1000" b="0" i="0" u="none" strike="noStrike" dirty="0">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6B8B7"/>
                    </a:solidFill>
                  </a:tcPr>
                </a:tc>
              </a:tr>
            </a:tbl>
          </a:graphicData>
        </a:graphic>
      </p:graphicFrame>
    </p:spTree>
    <p:extLst>
      <p:ext uri="{BB962C8B-B14F-4D97-AF65-F5344CB8AC3E}">
        <p14:creationId xmlns:p14="http://schemas.microsoft.com/office/powerpoint/2010/main" val="292935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70978347"/>
              </p:ext>
            </p:extLst>
          </p:nvPr>
        </p:nvGraphicFramePr>
        <p:xfrm>
          <a:off x="695832" y="1600200"/>
          <a:ext cx="7762367" cy="4724400"/>
        </p:xfrm>
        <a:graphic>
          <a:graphicData uri="http://schemas.openxmlformats.org/drawingml/2006/table">
            <a:tbl>
              <a:tblPr/>
              <a:tblGrid>
                <a:gridCol w="324146"/>
                <a:gridCol w="123022"/>
                <a:gridCol w="990600"/>
                <a:gridCol w="3533513"/>
                <a:gridCol w="2791086"/>
              </a:tblGrid>
              <a:tr h="521985">
                <a:tc rowSpan="10">
                  <a:txBody>
                    <a:bodyPr/>
                    <a:lstStyle/>
                    <a:p>
                      <a:pPr algn="ctr" fontAlgn="ctr"/>
                      <a:r>
                        <a:rPr lang="en-US" sz="1000" b="1" i="0" u="none" strike="noStrike">
                          <a:solidFill>
                            <a:srgbClr val="000000"/>
                          </a:solidFill>
                          <a:effectLst/>
                          <a:latin typeface="Calibri"/>
                        </a:rPr>
                        <a:t>Household </a:t>
                      </a:r>
                      <a:br>
                        <a:rPr lang="en-US" sz="1000" b="1" i="0" u="none" strike="noStrike">
                          <a:solidFill>
                            <a:srgbClr val="000000"/>
                          </a:solidFill>
                          <a:effectLst/>
                          <a:latin typeface="Calibri"/>
                        </a:rPr>
                      </a:br>
                      <a:r>
                        <a:rPr lang="en-US" sz="1000" b="1" i="0" u="none" strike="noStrike">
                          <a:solidFill>
                            <a:srgbClr val="000000"/>
                          </a:solidFill>
                          <a:effectLst/>
                          <a:latin typeface="Calibri"/>
                        </a:rPr>
                        <a:t>Social &amp; Economic Well-being</a:t>
                      </a:r>
                    </a:p>
                  </a:txBody>
                  <a:tcPr marL="0" marR="0" marT="0" marB="0"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0497A"/>
                    </a:solidFill>
                  </a:tcPr>
                </a:tc>
                <a:tc rowSpan="3" gridSpan="2">
                  <a:txBody>
                    <a:bodyPr/>
                    <a:lstStyle/>
                    <a:p>
                      <a:pPr algn="l" fontAlgn="t"/>
                      <a:r>
                        <a:rPr lang="en-US" sz="1000" b="1" i="0" u="none" strike="noStrike">
                          <a:solidFill>
                            <a:srgbClr val="000000"/>
                          </a:solidFill>
                          <a:effectLst/>
                          <a:latin typeface="Calibri"/>
                        </a:rPr>
                        <a:t>Well-being</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rowSpan="3" hMerge="1">
                  <a:txBody>
                    <a:bodyPr/>
                    <a:lstStyle/>
                    <a:p>
                      <a:endParaRPr lang="en-US"/>
                    </a:p>
                  </a:txBody>
                  <a:tcPr/>
                </a:tc>
                <a:tc gridSpan="2">
                  <a:txBody>
                    <a:bodyPr/>
                    <a:lstStyle/>
                    <a:p>
                      <a:pPr algn="l" fontAlgn="t"/>
                      <a:r>
                        <a:rPr lang="en-US" sz="1000" b="1" i="0" u="none" strike="noStrike">
                          <a:solidFill>
                            <a:srgbClr val="FF0000"/>
                          </a:solidFill>
                          <a:effectLst/>
                          <a:latin typeface="Calibri"/>
                        </a:rPr>
                        <a:t>OPTION 1:</a:t>
                      </a:r>
                      <a:r>
                        <a:rPr lang="en-US" sz="1000" b="0" i="0" u="none" strike="noStrike">
                          <a:solidFill>
                            <a:srgbClr val="0070C0"/>
                          </a:solidFill>
                          <a:effectLst/>
                          <a:latin typeface="Calibri"/>
                        </a:rPr>
                        <a:t> Percentage of people who perceive a positive change in their well-being after using the clean cooking solutions</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endParaRPr lang="en-US" sz="1000" b="0" i="0" u="none" strike="noStrike">
                        <a:solidFill>
                          <a:srgbClr val="0070C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hMerge="1">
                  <a:txBody>
                    <a:bodyPr/>
                    <a:lstStyle/>
                    <a:p>
                      <a:endParaRPr lang="en-US"/>
                    </a:p>
                  </a:txBody>
                  <a:tcPr/>
                </a:tc>
              </a:tr>
              <a:tr h="371582">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l" fontAlgn="t"/>
                      <a:r>
                        <a:rPr lang="en-US" sz="1000" b="1" i="0" u="none" strike="noStrike">
                          <a:solidFill>
                            <a:srgbClr val="FF0000"/>
                          </a:solidFill>
                          <a:effectLst/>
                          <a:latin typeface="Calibri"/>
                        </a:rPr>
                        <a:t>OPTION 2: </a:t>
                      </a:r>
                      <a:r>
                        <a:rPr lang="en-US" sz="1000" b="0" i="0" u="none" strike="noStrike">
                          <a:solidFill>
                            <a:srgbClr val="0070C0"/>
                          </a:solidFill>
                          <a:effectLst/>
                          <a:latin typeface="Calibri"/>
                        </a:rPr>
                        <a:t>Percentage of people who experienced a positive change in overall satisfaction score.</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endParaRPr lang="en-US" sz="1000" b="0" i="0" u="none" strike="noStrike">
                        <a:solidFill>
                          <a:srgbClr val="0070C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hMerge="1">
                  <a:txBody>
                    <a:bodyPr/>
                    <a:lstStyle/>
                    <a:p>
                      <a:endParaRPr lang="en-US"/>
                    </a:p>
                  </a:txBody>
                  <a:tcPr/>
                </a:tc>
              </a:tr>
              <a:tr h="362735">
                <a:tc vMerge="1">
                  <a:txBody>
                    <a:bodyPr/>
                    <a:lstStyle/>
                    <a:p>
                      <a:endParaRPr lang="en-US"/>
                    </a:p>
                  </a:txBody>
                  <a:tcPr/>
                </a:tc>
                <a:tc gridSpan="2" vMerge="1">
                  <a:txBody>
                    <a:bodyPr/>
                    <a:lstStyle/>
                    <a:p>
                      <a:endParaRPr lang="en-US"/>
                    </a:p>
                  </a:txBody>
                  <a:tcPr/>
                </a:tc>
                <a:tc hMerge="1" vMerge="1">
                  <a:txBody>
                    <a:bodyPr/>
                    <a:lstStyle/>
                    <a:p>
                      <a:endParaRPr lang="en-US"/>
                    </a:p>
                  </a:txBody>
                  <a:tcPr/>
                </a:tc>
                <a:tc>
                  <a:txBody>
                    <a:bodyPr/>
                    <a:lstStyle/>
                    <a:p>
                      <a:pPr algn="l" fontAlgn="t"/>
                      <a:r>
                        <a:rPr lang="en-US" sz="1000" b="0" i="0" u="none" strike="noStrike">
                          <a:solidFill>
                            <a:srgbClr val="0070C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l" fontAlgn="t"/>
                      <a:r>
                        <a:rPr lang="en-US" sz="1000" b="0" i="0" u="none" strike="noStrike">
                          <a:solidFill>
                            <a:srgbClr val="0070C0"/>
                          </a:solidFill>
                          <a:effectLst/>
                          <a:latin typeface="Calibri"/>
                        </a:rPr>
                        <a:t>Average change in satisfaction score</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endParaRPr lang="en-US" sz="1000" b="0" i="0" u="none" strike="noStrike">
                        <a:solidFill>
                          <a:srgbClr val="0070C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r>
              <a:tr h="548525">
                <a:tc vMerge="1">
                  <a:txBody>
                    <a:bodyPr/>
                    <a:lstStyle/>
                    <a:p>
                      <a:endParaRPr lang="en-US"/>
                    </a:p>
                  </a:txBody>
                  <a:tcPr/>
                </a:tc>
                <a:tc rowSpan="2" gridSpan="2">
                  <a:txBody>
                    <a:bodyPr/>
                    <a:lstStyle/>
                    <a:p>
                      <a:pPr algn="l" fontAlgn="t"/>
                      <a:r>
                        <a:rPr lang="en-US" sz="1000" b="1" i="0" u="none" strike="noStrike">
                          <a:solidFill>
                            <a:srgbClr val="000000"/>
                          </a:solidFill>
                          <a:effectLst/>
                          <a:latin typeface="Calibri"/>
                        </a:rPr>
                        <a:t>Status within the family/community</a:t>
                      </a:r>
                    </a:p>
                  </a:txBody>
                  <a:tcPr marL="0" marR="0" marT="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rowSpan="2" hMerge="1">
                  <a:txBody>
                    <a:bodyPr/>
                    <a:lstStyle/>
                    <a:p>
                      <a:endParaRPr lang="en-US"/>
                    </a:p>
                  </a:txBody>
                  <a:tcPr/>
                </a:tc>
                <a:tc gridSpan="2">
                  <a:txBody>
                    <a:bodyPr/>
                    <a:lstStyle/>
                    <a:p>
                      <a:pPr algn="l" fontAlgn="t"/>
                      <a:r>
                        <a:rPr lang="en-US" sz="1000" b="1" i="0" u="none" strike="noStrike">
                          <a:solidFill>
                            <a:srgbClr val="FF0000"/>
                          </a:solidFill>
                          <a:effectLst/>
                          <a:latin typeface="Calibri"/>
                        </a:rPr>
                        <a:t>OPTION 1: </a:t>
                      </a:r>
                      <a:r>
                        <a:rPr lang="en-US" sz="1000" b="0" i="0" u="none" strike="noStrike">
                          <a:solidFill>
                            <a:srgbClr val="0070C0"/>
                          </a:solidFill>
                          <a:effectLst/>
                          <a:latin typeface="Calibri"/>
                        </a:rPr>
                        <a:t>Percentage of people who report a positive change in their perception of their</a:t>
                      </a:r>
                      <a:r>
                        <a:rPr lang="en-US" sz="1000" b="1" i="0" u="none" strike="noStrike">
                          <a:solidFill>
                            <a:srgbClr val="0070C0"/>
                          </a:solidFill>
                          <a:effectLst/>
                          <a:latin typeface="Calibri"/>
                        </a:rPr>
                        <a:t> </a:t>
                      </a:r>
                      <a:r>
                        <a:rPr lang="en-US" sz="1000" b="0" i="0" u="none" strike="noStrike">
                          <a:solidFill>
                            <a:srgbClr val="0070C0"/>
                          </a:solidFill>
                          <a:effectLst/>
                          <a:latin typeface="Calibri"/>
                        </a:rPr>
                        <a:t>own status within the family/ community</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endParaRPr lang="en-US" sz="10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hMerge="1">
                  <a:txBody>
                    <a:bodyPr/>
                    <a:lstStyle/>
                    <a:p>
                      <a:endParaRPr lang="en-US"/>
                    </a:p>
                  </a:txBody>
                  <a:tcPr/>
                </a:tc>
              </a:tr>
              <a:tr h="592761">
                <a:tc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l" fontAlgn="t"/>
                      <a:r>
                        <a:rPr lang="en-US" sz="1000" b="1" i="0" u="none" strike="noStrike">
                          <a:solidFill>
                            <a:srgbClr val="FF0000"/>
                          </a:solidFill>
                          <a:effectLst/>
                          <a:latin typeface="Calibri"/>
                        </a:rPr>
                        <a:t>OPTION 2: </a:t>
                      </a:r>
                      <a:r>
                        <a:rPr lang="en-US" sz="1000" b="0" i="0" u="none" strike="noStrike">
                          <a:solidFill>
                            <a:srgbClr val="0070C0"/>
                          </a:solidFill>
                          <a:effectLst/>
                          <a:latin typeface="Calibri"/>
                        </a:rPr>
                        <a:t>Percentage of people who experienced a positive change in their level of satisfaction with their status in their family and community</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endParaRPr lang="en-US" sz="1000" b="0" i="0" u="none" strike="noStrike">
                        <a:solidFill>
                          <a:srgbClr val="0070C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hMerge="1">
                  <a:txBody>
                    <a:bodyPr/>
                    <a:lstStyle/>
                    <a:p>
                      <a:endParaRPr lang="en-US"/>
                    </a:p>
                  </a:txBody>
                  <a:tcPr/>
                </a:tc>
              </a:tr>
              <a:tr h="176944">
                <a:tc vMerge="1">
                  <a:txBody>
                    <a:bodyPr/>
                    <a:lstStyle/>
                    <a:p>
                      <a:endParaRPr lang="en-US"/>
                    </a:p>
                  </a:txBody>
                  <a:tcPr/>
                </a:tc>
                <a:tc gridSpan="2">
                  <a:txBody>
                    <a:bodyPr/>
                    <a:lstStyle/>
                    <a:p>
                      <a:pPr algn="l" fontAlgn="t"/>
                      <a:r>
                        <a:rPr lang="en-US" sz="1000" b="1" i="0" u="none" strike="noStrike">
                          <a:solidFill>
                            <a:srgbClr val="000000"/>
                          </a:solidFill>
                          <a:effectLst/>
                          <a:latin typeface="Calibri"/>
                        </a:rPr>
                        <a:t>Workload</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hMerge="1">
                  <a:txBody>
                    <a:bodyPr/>
                    <a:lstStyle/>
                    <a:p>
                      <a:endParaRPr lang="en-US"/>
                    </a:p>
                  </a:txBody>
                  <a:tcPr/>
                </a:tc>
                <a:tc gridSpan="2">
                  <a:txBody>
                    <a:bodyPr/>
                    <a:lstStyle/>
                    <a:p>
                      <a:pPr algn="l" fontAlgn="t"/>
                      <a:r>
                        <a:rPr lang="en-US" sz="1000" b="0"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hMerge="1">
                  <a:txBody>
                    <a:bodyPr/>
                    <a:lstStyle/>
                    <a:p>
                      <a:endParaRPr lang="en-US"/>
                    </a:p>
                  </a:txBody>
                  <a:tcPr/>
                </a:tc>
              </a:tr>
              <a:tr h="539679">
                <a:tc vMerge="1">
                  <a:txBody>
                    <a:bodyPr/>
                    <a:lstStyle/>
                    <a:p>
                      <a:endParaRPr lang="en-US"/>
                    </a:p>
                  </a:txBody>
                  <a:tcPr/>
                </a:tc>
                <a:tc rowSpan="2">
                  <a:txBody>
                    <a:bodyPr/>
                    <a:lstStyle/>
                    <a:p>
                      <a:pPr algn="ctr" fontAlgn="t"/>
                      <a:r>
                        <a:rPr lang="en-US" sz="1000" b="1"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rowSpan="2">
                  <a:txBody>
                    <a:bodyPr/>
                    <a:lstStyle/>
                    <a:p>
                      <a:pPr algn="l" fontAlgn="t"/>
                      <a:r>
                        <a:rPr lang="en-US" sz="1000" b="1" i="0" u="none" strike="noStrike">
                          <a:solidFill>
                            <a:srgbClr val="000000"/>
                          </a:solidFill>
                          <a:effectLst/>
                          <a:latin typeface="Calibri"/>
                        </a:rPr>
                        <a:t>Safety/protection</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gridSpan="2">
                  <a:txBody>
                    <a:bodyPr/>
                    <a:lstStyle/>
                    <a:p>
                      <a:pPr algn="l" fontAlgn="t"/>
                      <a:r>
                        <a:rPr lang="en-US" sz="1000" b="1" i="0" u="none" strike="noStrike">
                          <a:solidFill>
                            <a:srgbClr val="FF0000"/>
                          </a:solidFill>
                          <a:effectLst/>
                          <a:latin typeface="Calibri"/>
                        </a:rPr>
                        <a:t>OPTION 1: </a:t>
                      </a:r>
                      <a:r>
                        <a:rPr lang="en-US" sz="1000" b="0" i="0" u="none" strike="noStrike">
                          <a:solidFill>
                            <a:srgbClr val="0070C0"/>
                          </a:solidFill>
                          <a:effectLst/>
                          <a:latin typeface="Calibri"/>
                        </a:rPr>
                        <a:t>Percentage of people who report a positive change in their perception of their exposure to risk</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endParaRPr lang="en-US" sz="1000" b="0" i="0" u="none" strike="noStrike">
                        <a:solidFill>
                          <a:srgbClr val="0070C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4DFEC"/>
                    </a:solidFill>
                  </a:tcPr>
                </a:tc>
                <a:tc hMerge="1">
                  <a:txBody>
                    <a:bodyPr/>
                    <a:lstStyle/>
                    <a:p>
                      <a:endParaRPr lang="en-US"/>
                    </a:p>
                  </a:txBody>
                  <a:tcPr/>
                </a:tc>
              </a:tr>
              <a:tr h="539679">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l" fontAlgn="t"/>
                      <a:r>
                        <a:rPr lang="en-US" sz="1000" b="1" i="0" u="none" strike="noStrike">
                          <a:solidFill>
                            <a:srgbClr val="FF0000"/>
                          </a:solidFill>
                          <a:effectLst/>
                          <a:latin typeface="Calibri"/>
                        </a:rPr>
                        <a:t>OPTION 2: </a:t>
                      </a:r>
                      <a:r>
                        <a:rPr lang="en-US" sz="1000" b="0" i="0" u="none" strike="noStrike">
                          <a:solidFill>
                            <a:srgbClr val="0070C0"/>
                          </a:solidFill>
                          <a:effectLst/>
                          <a:latin typeface="Calibri"/>
                        </a:rPr>
                        <a:t>Percentage of people who experience a positive change in their level of satisfaction with their sense of safety in their community</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endParaRPr lang="en-US" sz="1000" b="0" i="0" u="none" strike="noStrike">
                        <a:solidFill>
                          <a:srgbClr val="0070C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hMerge="1">
                  <a:txBody>
                    <a:bodyPr/>
                    <a:lstStyle/>
                    <a:p>
                      <a:endParaRPr lang="en-US"/>
                    </a:p>
                  </a:txBody>
                  <a:tcPr/>
                </a:tc>
              </a:tr>
              <a:tr h="530831">
                <a:tc vMerge="1">
                  <a:txBody>
                    <a:bodyPr/>
                    <a:lstStyle/>
                    <a:p>
                      <a:endParaRPr lang="en-US"/>
                    </a:p>
                  </a:txBody>
                  <a:tcPr/>
                </a:tc>
                <a:tc rowSpan="2">
                  <a:txBody>
                    <a:bodyPr/>
                    <a:lstStyle/>
                    <a:p>
                      <a:pPr algn="ctr" fontAlgn="t"/>
                      <a:r>
                        <a:rPr lang="en-US" sz="1000" b="1" i="0" u="none" strike="noStrike">
                          <a:solidFill>
                            <a:srgbClr val="000000"/>
                          </a:solidFill>
                          <a:effectLst/>
                          <a:latin typeface="Calibri"/>
                        </a:rPr>
                        <a:t> </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rowSpan="2">
                  <a:txBody>
                    <a:bodyPr/>
                    <a:lstStyle/>
                    <a:p>
                      <a:pPr algn="l" fontAlgn="t"/>
                      <a:r>
                        <a:rPr lang="en-US" sz="1000" b="1" i="0" u="none" strike="noStrike">
                          <a:solidFill>
                            <a:srgbClr val="000000"/>
                          </a:solidFill>
                          <a:effectLst/>
                          <a:latin typeface="Calibri"/>
                        </a:rPr>
                        <a:t>Drudgery</a:t>
                      </a: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gridSpan="2">
                  <a:txBody>
                    <a:bodyPr/>
                    <a:lstStyle/>
                    <a:p>
                      <a:pPr algn="l" fontAlgn="t"/>
                      <a:r>
                        <a:rPr lang="en-US" sz="1000" b="1" i="0" u="none" strike="noStrike">
                          <a:solidFill>
                            <a:srgbClr val="FF0000"/>
                          </a:solidFill>
                          <a:effectLst/>
                          <a:latin typeface="Calibri"/>
                        </a:rPr>
                        <a:t>OPTION 1: </a:t>
                      </a:r>
                      <a:r>
                        <a:rPr lang="en-US" sz="1000" b="0" i="0" u="none" strike="noStrike">
                          <a:solidFill>
                            <a:srgbClr val="0070C0"/>
                          </a:solidFill>
                          <a:effectLst/>
                          <a:latin typeface="Calibri"/>
                        </a:rPr>
                        <a:t>Percentage of people who report a positive change in their perception of their level of drudgery/workload</a:t>
                      </a:r>
                      <a:br>
                        <a:rPr lang="en-US" sz="1000" b="0" i="0" u="none" strike="noStrike">
                          <a:solidFill>
                            <a:srgbClr val="0070C0"/>
                          </a:solidFill>
                          <a:effectLst/>
                          <a:latin typeface="Calibri"/>
                        </a:rPr>
                      </a:br>
                      <a:r>
                        <a:rPr lang="en-US" sz="1000" b="0" i="1" u="none" strike="noStrike">
                          <a:solidFill>
                            <a:srgbClr val="0070C0"/>
                          </a:solidFill>
                          <a:effectLst/>
                          <a:latin typeface="Calibri"/>
                        </a:rPr>
                        <a:t>(disaggregated by males/females)</a:t>
                      </a:r>
                      <a:endParaRPr lang="en-US" sz="1000" b="0" i="0" u="none" strike="noStrike">
                        <a:solidFill>
                          <a:srgbClr val="00000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C0DA"/>
                    </a:solidFill>
                  </a:tcPr>
                </a:tc>
                <a:tc hMerge="1">
                  <a:txBody>
                    <a:bodyPr/>
                    <a:lstStyle/>
                    <a:p>
                      <a:endParaRPr lang="en-US"/>
                    </a:p>
                  </a:txBody>
                  <a:tcPr/>
                </a:tc>
              </a:tr>
              <a:tr h="539679">
                <a:tc vMerge="1">
                  <a:txBody>
                    <a:bodyPr/>
                    <a:lstStyle/>
                    <a:p>
                      <a:endParaRPr lang="en-US"/>
                    </a:p>
                  </a:txBody>
                  <a:tcPr/>
                </a:tc>
                <a:tc vMerge="1">
                  <a:txBody>
                    <a:bodyPr/>
                    <a:lstStyle/>
                    <a:p>
                      <a:endParaRPr lang="en-US"/>
                    </a:p>
                  </a:txBody>
                  <a:tcPr/>
                </a:tc>
                <a:tc vMerge="1">
                  <a:txBody>
                    <a:bodyPr/>
                    <a:lstStyle/>
                    <a:p>
                      <a:endParaRPr lang="en-US"/>
                    </a:p>
                  </a:txBody>
                  <a:tcPr/>
                </a:tc>
                <a:tc gridSpan="2">
                  <a:txBody>
                    <a:bodyPr/>
                    <a:lstStyle/>
                    <a:p>
                      <a:pPr algn="l" fontAlgn="t"/>
                      <a:r>
                        <a:rPr lang="en-US" sz="1000" b="1" i="0" u="none" strike="noStrike" dirty="0">
                          <a:solidFill>
                            <a:srgbClr val="FF0000"/>
                          </a:solidFill>
                          <a:effectLst/>
                          <a:latin typeface="Calibri"/>
                        </a:rPr>
                        <a:t>OPTION 2: </a:t>
                      </a:r>
                      <a:r>
                        <a:rPr lang="en-US" sz="1000" b="0" i="0" u="none" strike="noStrike" dirty="0">
                          <a:solidFill>
                            <a:srgbClr val="0070C0"/>
                          </a:solidFill>
                          <a:effectLst/>
                          <a:latin typeface="Calibri"/>
                        </a:rPr>
                        <a:t>Percentage of people who experienced a positive change in their level of satisfaction with their level of drudgery/workload</a:t>
                      </a:r>
                      <a:br>
                        <a:rPr lang="en-US" sz="1000" b="0" i="0" u="none" strike="noStrike" dirty="0">
                          <a:solidFill>
                            <a:srgbClr val="0070C0"/>
                          </a:solidFill>
                          <a:effectLst/>
                          <a:latin typeface="Calibri"/>
                        </a:rPr>
                      </a:br>
                      <a:r>
                        <a:rPr lang="en-US" sz="1000" b="0" i="1" u="none" strike="noStrike" dirty="0">
                          <a:solidFill>
                            <a:srgbClr val="0070C0"/>
                          </a:solidFill>
                          <a:effectLst/>
                          <a:latin typeface="Calibri"/>
                        </a:rPr>
                        <a:t>(disaggregated by males/females)</a:t>
                      </a:r>
                      <a:endParaRPr lang="en-US" sz="1000" b="0" i="0" u="none" strike="noStrike" dirty="0">
                        <a:solidFill>
                          <a:srgbClr val="0070C0"/>
                        </a:solidFill>
                        <a:effectLst/>
                        <a:latin typeface="Calibri"/>
                      </a:endParaRPr>
                    </a:p>
                  </a:txBody>
                  <a:tcPr marL="0" marR="0" marT="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A"/>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602398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endParaRPr lang="en-US" altLang="en-US"/>
          </a:p>
        </p:txBody>
      </p:sp>
      <p:sp>
        <p:nvSpPr>
          <p:cNvPr id="9219" name="Rectangle 3"/>
          <p:cNvSpPr>
            <a:spLocks noGrp="1" noChangeArrowheads="1"/>
          </p:cNvSpPr>
          <p:nvPr>
            <p:ph type="body" idx="1"/>
          </p:nvPr>
        </p:nvSpPr>
        <p:spPr/>
        <p:txBody>
          <a:bodyPr/>
          <a:lstStyle/>
          <a:p>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2971800"/>
            <a:ext cx="7772400" cy="1143000"/>
          </a:xfrm>
        </p:spPr>
        <p:txBody>
          <a:bodyPr/>
          <a:lstStyle/>
          <a:p>
            <a:r>
              <a:rPr lang="en-US" altLang="en-US" b="1" dirty="0" smtClean="0">
                <a:latin typeface="Calibri" panose="020F0502020204030204" pitchFamily="34" charset="0"/>
              </a:rPr>
              <a:t>Defining and Measuring the Social Impact of Clean Cooking Solutions</a:t>
            </a:r>
            <a:br>
              <a:rPr lang="en-US" altLang="en-US" b="1" dirty="0" smtClean="0">
                <a:latin typeface="Calibri" panose="020F0502020204030204" pitchFamily="34" charset="0"/>
              </a:rPr>
            </a:br>
            <a:r>
              <a:rPr lang="en-US" altLang="en-US" b="1" dirty="0">
                <a:latin typeface="Calibri" panose="020F0502020204030204" pitchFamily="34" charset="0"/>
              </a:rPr>
              <a:t/>
            </a:r>
            <a:br>
              <a:rPr lang="en-US" altLang="en-US" b="1" dirty="0">
                <a:latin typeface="Calibri" panose="020F0502020204030204" pitchFamily="34" charset="0"/>
              </a:rPr>
            </a:br>
            <a:r>
              <a:rPr lang="en-US" altLang="en-US" sz="2800" b="1" dirty="0" smtClean="0">
                <a:latin typeface="Calibri" panose="020F0502020204030204" pitchFamily="34" charset="0"/>
              </a:rPr>
              <a:t>March 16, 2015</a:t>
            </a:r>
            <a:endParaRPr lang="en-US" altLang="en-US" sz="2800" b="1" dirty="0">
              <a:latin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19200"/>
            <a:ext cx="7772400" cy="609600"/>
          </a:xfrm>
        </p:spPr>
        <p:txBody>
          <a:bodyPr/>
          <a:lstStyle/>
          <a:p>
            <a:r>
              <a:rPr lang="en-US" sz="3200" b="1" dirty="0" smtClean="0">
                <a:latin typeface="Calibri" panose="020F0502020204030204" pitchFamily="34" charset="0"/>
              </a:rPr>
              <a:t>What we will cover today:</a:t>
            </a:r>
            <a:endParaRPr lang="en-US" sz="3200" b="1" dirty="0">
              <a:latin typeface="Calibri" panose="020F0502020204030204" pitchFamily="34" charset="0"/>
            </a:endParaRPr>
          </a:p>
        </p:txBody>
      </p:sp>
      <p:sp>
        <p:nvSpPr>
          <p:cNvPr id="3" name="Content Placeholder 2"/>
          <p:cNvSpPr>
            <a:spLocks noGrp="1"/>
          </p:cNvSpPr>
          <p:nvPr>
            <p:ph idx="1"/>
          </p:nvPr>
        </p:nvSpPr>
        <p:spPr>
          <a:xfrm>
            <a:off x="990600" y="2286000"/>
            <a:ext cx="7620000" cy="4114800"/>
          </a:xfrm>
        </p:spPr>
        <p:txBody>
          <a:bodyPr/>
          <a:lstStyle/>
          <a:p>
            <a:pPr marL="457200" indent="-457200">
              <a:buFont typeface="+mj-lt"/>
              <a:buAutoNum type="arabicPeriod"/>
            </a:pPr>
            <a:r>
              <a:rPr lang="en-US" sz="2400" dirty="0" smtClean="0">
                <a:latin typeface="Calibri" panose="020F0502020204030204" pitchFamily="34" charset="0"/>
              </a:rPr>
              <a:t>The objectives &amp; purpose of creating a global measurement system</a:t>
            </a:r>
          </a:p>
          <a:p>
            <a:pPr marL="457200" indent="-457200">
              <a:buFont typeface="+mj-lt"/>
              <a:buAutoNum type="arabicPeriod"/>
            </a:pPr>
            <a:endParaRPr lang="en-US" sz="1200" dirty="0" smtClean="0">
              <a:latin typeface="Calibri" panose="020F0502020204030204" pitchFamily="34" charset="0"/>
            </a:endParaRPr>
          </a:p>
          <a:p>
            <a:pPr marL="457200" indent="-457200">
              <a:buFont typeface="+mj-lt"/>
              <a:buAutoNum type="arabicPeriod"/>
            </a:pPr>
            <a:r>
              <a:rPr lang="en-US" sz="2400" dirty="0" smtClean="0">
                <a:latin typeface="Calibri" panose="020F0502020204030204" pitchFamily="34" charset="0"/>
              </a:rPr>
              <a:t>The process of developing the conceptual frameworks</a:t>
            </a:r>
          </a:p>
          <a:p>
            <a:pPr marL="457200" indent="-457200">
              <a:buFont typeface="+mj-lt"/>
              <a:buAutoNum type="arabicPeriod"/>
            </a:pPr>
            <a:endParaRPr lang="en-US" sz="1200" dirty="0" smtClean="0">
              <a:latin typeface="Calibri" panose="020F0502020204030204" pitchFamily="34" charset="0"/>
            </a:endParaRPr>
          </a:p>
          <a:p>
            <a:pPr marL="457200" indent="-457200">
              <a:buFont typeface="+mj-lt"/>
              <a:buAutoNum type="arabicPeriod"/>
            </a:pPr>
            <a:r>
              <a:rPr lang="en-US" sz="2400" dirty="0" smtClean="0">
                <a:latin typeface="Calibri" panose="020F0502020204030204" pitchFamily="34" charset="0"/>
              </a:rPr>
              <a:t>Conceptual frameworks</a:t>
            </a:r>
          </a:p>
          <a:p>
            <a:pPr marL="457200" lvl="1" indent="0">
              <a:buNone/>
            </a:pPr>
            <a:r>
              <a:rPr lang="en-US" sz="2400" dirty="0" smtClean="0">
                <a:latin typeface="Calibri" panose="020F0502020204030204" pitchFamily="34" charset="0"/>
              </a:rPr>
              <a:t>	→ Feedback</a:t>
            </a:r>
          </a:p>
          <a:p>
            <a:pPr marL="457200" lvl="1" indent="0">
              <a:buNone/>
            </a:pPr>
            <a:endParaRPr lang="en-US" sz="1200" dirty="0" smtClean="0">
              <a:latin typeface="Calibri" panose="020F0502020204030204" pitchFamily="34" charset="0"/>
            </a:endParaRPr>
          </a:p>
          <a:p>
            <a:pPr marL="457200" indent="-457200">
              <a:buFont typeface="+mj-lt"/>
              <a:buAutoNum type="arabicPeriod"/>
            </a:pPr>
            <a:r>
              <a:rPr lang="en-US" sz="2400" dirty="0" smtClean="0">
                <a:latin typeface="Calibri" panose="020F0502020204030204" pitchFamily="34" charset="0"/>
              </a:rPr>
              <a:t>Draft indicators &amp; measurement methodologies</a:t>
            </a:r>
          </a:p>
          <a:p>
            <a:pPr marL="457200" indent="-457200">
              <a:buFont typeface="+mj-lt"/>
              <a:buAutoNum type="arabicPeriod"/>
            </a:pPr>
            <a:endParaRPr lang="en-US" sz="1200" dirty="0" smtClean="0">
              <a:latin typeface="Calibri" panose="020F0502020204030204" pitchFamily="34" charset="0"/>
            </a:endParaRPr>
          </a:p>
          <a:p>
            <a:pPr marL="457200" indent="-457200">
              <a:buFont typeface="+mj-lt"/>
              <a:buAutoNum type="arabicPeriod"/>
            </a:pPr>
            <a:r>
              <a:rPr lang="en-US" sz="2400" dirty="0" smtClean="0">
                <a:latin typeface="Calibri" panose="020F0502020204030204" pitchFamily="34" charset="0"/>
              </a:rPr>
              <a:t>Next steps</a:t>
            </a:r>
          </a:p>
          <a:p>
            <a:endParaRPr lang="en-US" dirty="0" smtClean="0"/>
          </a:p>
          <a:p>
            <a:endParaRPr lang="en-US" dirty="0" smtClean="0"/>
          </a:p>
          <a:p>
            <a:endParaRPr lang="en-US" dirty="0"/>
          </a:p>
        </p:txBody>
      </p:sp>
    </p:spTree>
    <p:extLst>
      <p:ext uri="{BB962C8B-B14F-4D97-AF65-F5344CB8AC3E}">
        <p14:creationId xmlns:p14="http://schemas.microsoft.com/office/powerpoint/2010/main" val="2203554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81000"/>
            <a:ext cx="6019800" cy="1066800"/>
          </a:xfrm>
        </p:spPr>
        <p:txBody>
          <a:bodyPr>
            <a:normAutofit/>
          </a:bodyPr>
          <a:lstStyle/>
          <a:p>
            <a:pPr algn="l"/>
            <a:r>
              <a:rPr lang="en-US" sz="3000" b="1" dirty="0">
                <a:latin typeface="Calibri" panose="020F0502020204030204" pitchFamily="34" charset="0"/>
              </a:rPr>
              <a:t>Social Impact M&amp;E Needed </a:t>
            </a:r>
            <a:r>
              <a:rPr lang="en-US" sz="3000" b="1" dirty="0" smtClean="0">
                <a:latin typeface="Calibri" panose="020F0502020204030204" pitchFamily="34" charset="0"/>
              </a:rPr>
              <a:t/>
            </a:r>
            <a:br>
              <a:rPr lang="en-US" sz="3000" b="1" dirty="0" smtClean="0">
                <a:latin typeface="Calibri" panose="020F0502020204030204" pitchFamily="34" charset="0"/>
              </a:rPr>
            </a:br>
            <a:r>
              <a:rPr lang="en-US" sz="3000" b="1" dirty="0" smtClean="0">
                <a:latin typeface="Calibri" panose="020F0502020204030204" pitchFamily="34" charset="0"/>
              </a:rPr>
              <a:t>at Three </a:t>
            </a:r>
            <a:r>
              <a:rPr lang="en-US" sz="3000" b="1" dirty="0">
                <a:latin typeface="Calibri" panose="020F0502020204030204" pitchFamily="34" charset="0"/>
              </a:rPr>
              <a:t>Levels </a:t>
            </a:r>
          </a:p>
        </p:txBody>
      </p:sp>
      <p:sp>
        <p:nvSpPr>
          <p:cNvPr id="3" name="Content Placeholder 2"/>
          <p:cNvSpPr>
            <a:spLocks noGrp="1"/>
          </p:cNvSpPr>
          <p:nvPr>
            <p:ph idx="1"/>
          </p:nvPr>
        </p:nvSpPr>
        <p:spPr>
          <a:xfrm>
            <a:off x="533400" y="1600200"/>
            <a:ext cx="8001000" cy="4876800"/>
          </a:xfrm>
        </p:spPr>
        <p:txBody>
          <a:bodyPr>
            <a:noAutofit/>
          </a:bodyPr>
          <a:lstStyle/>
          <a:p>
            <a:pPr marL="0" lvl="0" indent="0">
              <a:spcBef>
                <a:spcPts val="0"/>
              </a:spcBef>
              <a:spcAft>
                <a:spcPts val="0"/>
              </a:spcAft>
              <a:buNone/>
            </a:pPr>
            <a:r>
              <a:rPr lang="en-US" sz="1800" dirty="0" smtClean="0">
                <a:latin typeface="Calibri" panose="020F0502020204030204" pitchFamily="34" charset="0"/>
              </a:rPr>
              <a:t>1) Social impact conceptual framework for the sector overall – </a:t>
            </a:r>
            <a:r>
              <a:rPr lang="en-US" sz="1800" b="1" dirty="0" smtClean="0">
                <a:latin typeface="Calibri" panose="020F0502020204030204" pitchFamily="34" charset="0"/>
              </a:rPr>
              <a:t>telling a global story </a:t>
            </a:r>
          </a:p>
          <a:p>
            <a:pPr marL="285750" lvl="0" indent="-285750">
              <a:spcBef>
                <a:spcPts val="0"/>
              </a:spcBef>
              <a:spcAft>
                <a:spcPts val="0"/>
              </a:spcAft>
            </a:pPr>
            <a:r>
              <a:rPr lang="en-US" sz="1600" dirty="0" smtClean="0">
                <a:latin typeface="Calibri" panose="020F0502020204030204" pitchFamily="34" charset="0"/>
              </a:rPr>
              <a:t>What information do we want from all partners to demonstrate the sector has a social impact? </a:t>
            </a:r>
          </a:p>
          <a:p>
            <a:pPr lvl="1">
              <a:spcBef>
                <a:spcPts val="0"/>
              </a:spcBef>
              <a:spcAft>
                <a:spcPts val="0"/>
              </a:spcAft>
              <a:buFont typeface="Arial" panose="020B0604020202020204" pitchFamily="34" charset="0"/>
              <a:buChar char="•"/>
            </a:pPr>
            <a:r>
              <a:rPr lang="en-US" sz="1600" dirty="0" smtClean="0">
                <a:latin typeface="Calibri" panose="020F0502020204030204" pitchFamily="34" charset="0"/>
              </a:rPr>
              <a:t>Suggestions include economic status of household/poverty reduction, time savings, livelihoods created. </a:t>
            </a:r>
          </a:p>
          <a:p>
            <a:pPr lvl="1">
              <a:spcBef>
                <a:spcPts val="0"/>
              </a:spcBef>
              <a:spcAft>
                <a:spcPts val="0"/>
              </a:spcAft>
              <a:buFont typeface="Arial" panose="020B0604020202020204" pitchFamily="34" charset="0"/>
              <a:buChar char="•"/>
            </a:pPr>
            <a:r>
              <a:rPr lang="en-US" sz="1600" dirty="0" smtClean="0">
                <a:latin typeface="Calibri" panose="020F0502020204030204" pitchFamily="34" charset="0"/>
              </a:rPr>
              <a:t>Potentially utilize Progress out of Poverty Index for poverty measurements. </a:t>
            </a:r>
          </a:p>
          <a:p>
            <a:pPr marL="0" indent="0">
              <a:spcBef>
                <a:spcPts val="0"/>
              </a:spcBef>
              <a:spcAft>
                <a:spcPts val="0"/>
              </a:spcAft>
              <a:buNone/>
            </a:pPr>
            <a:r>
              <a:rPr lang="en-US" sz="1600" dirty="0" smtClean="0">
                <a:latin typeface="Calibri" panose="020F0502020204030204" pitchFamily="34" charset="0"/>
              </a:rPr>
              <a:t> </a:t>
            </a:r>
          </a:p>
          <a:p>
            <a:pPr marL="0" lvl="0" indent="0">
              <a:spcBef>
                <a:spcPts val="0"/>
              </a:spcBef>
              <a:spcAft>
                <a:spcPts val="0"/>
              </a:spcAft>
              <a:buNone/>
            </a:pPr>
            <a:r>
              <a:rPr lang="en-US" sz="1800" dirty="0" smtClean="0">
                <a:latin typeface="Calibri" panose="020F0502020204030204" pitchFamily="34" charset="0"/>
              </a:rPr>
              <a:t>2) Social impact M&amp;E indicators, methodologies, and tools to measure and track a limited number of social impact areas at the </a:t>
            </a:r>
            <a:r>
              <a:rPr lang="en-US" sz="1800" b="1" dirty="0" smtClean="0">
                <a:latin typeface="Calibri" panose="020F0502020204030204" pitchFamily="34" charset="0"/>
              </a:rPr>
              <a:t>enterprise/project level</a:t>
            </a:r>
            <a:r>
              <a:rPr lang="en-US" sz="1800" dirty="0" smtClean="0">
                <a:latin typeface="Calibri" panose="020F0502020204030204" pitchFamily="34" charset="0"/>
              </a:rPr>
              <a:t>. </a:t>
            </a:r>
          </a:p>
          <a:p>
            <a:pPr lvl="1">
              <a:spcBef>
                <a:spcPts val="0"/>
              </a:spcBef>
              <a:spcAft>
                <a:spcPts val="0"/>
              </a:spcAft>
              <a:buFont typeface="Arial" panose="020B0604020202020204" pitchFamily="34" charset="0"/>
              <a:buChar char="•"/>
            </a:pPr>
            <a:r>
              <a:rPr lang="en-US" sz="1600" dirty="0" smtClean="0">
                <a:latin typeface="Calibri" panose="020F0502020204030204" pitchFamily="34" charset="0"/>
              </a:rPr>
              <a:t>Set of indicators &amp; methodologies </a:t>
            </a:r>
          </a:p>
          <a:p>
            <a:pPr lvl="1">
              <a:spcBef>
                <a:spcPts val="0"/>
              </a:spcBef>
              <a:spcAft>
                <a:spcPts val="0"/>
              </a:spcAft>
              <a:buFont typeface="Arial" panose="020B0604020202020204" pitchFamily="34" charset="0"/>
              <a:buChar char="•"/>
            </a:pPr>
            <a:r>
              <a:rPr lang="en-US" sz="1600" dirty="0" smtClean="0">
                <a:latin typeface="Calibri" panose="020F0502020204030204" pitchFamily="34" charset="0"/>
              </a:rPr>
              <a:t>Guidance for implementation </a:t>
            </a:r>
          </a:p>
          <a:p>
            <a:pPr lvl="1">
              <a:spcBef>
                <a:spcPts val="0"/>
              </a:spcBef>
              <a:spcAft>
                <a:spcPts val="0"/>
              </a:spcAft>
              <a:buFont typeface="Arial" panose="020B0604020202020204" pitchFamily="34" charset="0"/>
              <a:buChar char="•"/>
            </a:pPr>
            <a:r>
              <a:rPr lang="en-US" sz="1600" dirty="0" smtClean="0">
                <a:latin typeface="Calibri" panose="020F0502020204030204" pitchFamily="34" charset="0"/>
              </a:rPr>
              <a:t>Results reporting and certification </a:t>
            </a:r>
          </a:p>
          <a:p>
            <a:pPr marL="0" indent="0">
              <a:spcBef>
                <a:spcPts val="0"/>
              </a:spcBef>
              <a:spcAft>
                <a:spcPts val="0"/>
              </a:spcAft>
              <a:buNone/>
            </a:pPr>
            <a:r>
              <a:rPr lang="en-US" sz="1800" dirty="0" smtClean="0">
                <a:latin typeface="Calibri" panose="020F0502020204030204" pitchFamily="34" charset="0"/>
              </a:rPr>
              <a:t> </a:t>
            </a:r>
          </a:p>
          <a:p>
            <a:pPr marL="0" lvl="0" indent="0">
              <a:spcBef>
                <a:spcPts val="0"/>
              </a:spcBef>
              <a:spcAft>
                <a:spcPts val="0"/>
              </a:spcAft>
              <a:buNone/>
            </a:pPr>
            <a:r>
              <a:rPr lang="en-US" sz="1800" dirty="0" smtClean="0">
                <a:latin typeface="Calibri" panose="020F0502020204030204" pitchFamily="34" charset="0"/>
              </a:rPr>
              <a:t>3) Strategy for M&amp;E </a:t>
            </a:r>
            <a:r>
              <a:rPr lang="en-US" sz="1800" b="1" dirty="0" smtClean="0">
                <a:latin typeface="Calibri" panose="020F0502020204030204" pitchFamily="34" charset="0"/>
              </a:rPr>
              <a:t>deep dive impact evaluations </a:t>
            </a:r>
            <a:r>
              <a:rPr lang="en-US" sz="1800" dirty="0" smtClean="0">
                <a:latin typeface="Calibri" panose="020F0502020204030204" pitchFamily="34" charset="0"/>
              </a:rPr>
              <a:t>in certain areas. </a:t>
            </a:r>
          </a:p>
          <a:p>
            <a:pPr marL="285750" lvl="0" indent="-285750">
              <a:spcBef>
                <a:spcPts val="0"/>
              </a:spcBef>
              <a:spcAft>
                <a:spcPts val="0"/>
              </a:spcAft>
            </a:pPr>
            <a:r>
              <a:rPr lang="en-US" sz="1600" dirty="0" smtClean="0">
                <a:latin typeface="Calibri" panose="020F0502020204030204" pitchFamily="34" charset="0"/>
              </a:rPr>
              <a:t>Areas where specific impact evaluations are needed to fill data gaps and get a more robust picture. For example, the Alliance research studies looking at impact of adoption on households in areas of empowerment, time savings, education, decision-making, etc. </a:t>
            </a:r>
            <a:endParaRPr lang="en-US" sz="1600" dirty="0">
              <a:latin typeface="Calibri" panose="020F0502020204030204" pitchFamily="34" charset="0"/>
            </a:endParaRPr>
          </a:p>
        </p:txBody>
      </p:sp>
    </p:spTree>
    <p:extLst>
      <p:ext uri="{BB962C8B-B14F-4D97-AF65-F5344CB8AC3E}">
        <p14:creationId xmlns:p14="http://schemas.microsoft.com/office/powerpoint/2010/main" val="23694320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172200" cy="838200"/>
          </a:xfrm>
        </p:spPr>
        <p:txBody>
          <a:bodyPr>
            <a:noAutofit/>
          </a:bodyPr>
          <a:lstStyle/>
          <a:p>
            <a:pPr algn="l"/>
            <a:r>
              <a:rPr lang="en-US" sz="2800" b="1" dirty="0" smtClean="0">
                <a:latin typeface="Calibri" panose="020F0502020204030204" pitchFamily="34" charset="0"/>
              </a:rPr>
              <a:t>Process for Defining, Measuring and Reporting on Social Impact</a:t>
            </a:r>
            <a:endParaRPr lang="en-US" sz="2800" b="1" dirty="0">
              <a:latin typeface="Calibri" panose="020F0502020204030204" pitchFamily="34" charset="0"/>
            </a:endParaRPr>
          </a:p>
        </p:txBody>
      </p:sp>
      <p:sp>
        <p:nvSpPr>
          <p:cNvPr id="3" name="Content Placeholder 2"/>
          <p:cNvSpPr>
            <a:spLocks noGrp="1"/>
          </p:cNvSpPr>
          <p:nvPr>
            <p:ph idx="1"/>
          </p:nvPr>
        </p:nvSpPr>
        <p:spPr>
          <a:xfrm>
            <a:off x="572013" y="1371600"/>
            <a:ext cx="8229600" cy="5334000"/>
          </a:xfrm>
        </p:spPr>
        <p:txBody>
          <a:bodyPr>
            <a:normAutofit/>
          </a:bodyPr>
          <a:lstStyle/>
          <a:p>
            <a:r>
              <a:rPr lang="en-US" sz="1600" b="1" dirty="0" smtClean="0">
                <a:latin typeface="Calibri" panose="020F0502020204030204" pitchFamily="34" charset="0"/>
              </a:rPr>
              <a:t>Objectives:</a:t>
            </a:r>
          </a:p>
          <a:p>
            <a:pPr lvl="1"/>
            <a:r>
              <a:rPr lang="en-US" sz="1600" i="0" dirty="0" smtClean="0">
                <a:latin typeface="Calibri" panose="020F0502020204030204" pitchFamily="34" charset="0"/>
                <a:cs typeface="Calibri" pitchFamily="34" charset="0"/>
              </a:rPr>
              <a:t>Gain consensus on the main domains and pathways through which the clean cooking sector creates social impact</a:t>
            </a:r>
          </a:p>
          <a:p>
            <a:pPr lvl="1"/>
            <a:r>
              <a:rPr lang="en-US" sz="1600" i="0" dirty="0" smtClean="0">
                <a:latin typeface="Calibri" panose="020F0502020204030204" pitchFamily="34" charset="0"/>
                <a:cs typeface="Calibri" pitchFamily="34" charset="0"/>
              </a:rPr>
              <a:t>Create a collection of standardized indicators &amp; measurement methodologies</a:t>
            </a:r>
          </a:p>
          <a:p>
            <a:pPr lvl="1"/>
            <a:r>
              <a:rPr lang="en-US" sz="1600" i="0" dirty="0" smtClean="0">
                <a:latin typeface="Calibri" panose="020F0502020204030204" pitchFamily="34" charset="0"/>
                <a:cs typeface="Calibri" pitchFamily="34" charset="0"/>
              </a:rPr>
              <a:t>Create a centralized data capture, management, and analysis system</a:t>
            </a:r>
          </a:p>
          <a:p>
            <a:r>
              <a:rPr lang="en-US" sz="1600" b="1" dirty="0" smtClean="0">
                <a:latin typeface="Calibri" panose="020F0502020204030204" pitchFamily="34" charset="0"/>
                <a:cs typeface="Calibri" pitchFamily="34" charset="0"/>
              </a:rPr>
              <a:t>Why?</a:t>
            </a:r>
          </a:p>
          <a:p>
            <a:pPr lvl="1"/>
            <a:r>
              <a:rPr lang="en-US" sz="1600" i="0" dirty="0" smtClean="0">
                <a:latin typeface="Calibri" panose="020F0502020204030204" pitchFamily="34" charset="0"/>
                <a:cs typeface="Calibri" pitchFamily="34" charset="0"/>
              </a:rPr>
              <a:t>To allow partners to track and analyze progress</a:t>
            </a:r>
          </a:p>
          <a:p>
            <a:pPr lvl="1"/>
            <a:r>
              <a:rPr lang="en-US" sz="1600" i="0" dirty="0" smtClean="0">
                <a:latin typeface="Calibri" panose="020F0502020204030204" pitchFamily="34" charset="0"/>
                <a:cs typeface="Calibri" pitchFamily="34" charset="0"/>
              </a:rPr>
              <a:t>To aggregate the social impact of the clean cooking sector at a global level </a:t>
            </a:r>
          </a:p>
          <a:p>
            <a:pPr>
              <a:spcAft>
                <a:spcPts val="600"/>
              </a:spcAft>
            </a:pPr>
            <a:r>
              <a:rPr lang="en-US" sz="1600" b="1" dirty="0" smtClean="0">
                <a:latin typeface="Calibri" panose="020F0502020204030204" pitchFamily="34" charset="0"/>
              </a:rPr>
              <a:t>How?</a:t>
            </a:r>
            <a:endParaRPr lang="en-US" sz="1600" b="1" dirty="0" smtClean="0">
              <a:latin typeface="Calibri" panose="020F0502020204030204" pitchFamily="34" charset="0"/>
              <a:cs typeface="Calibri" pitchFamily="34" charset="0"/>
            </a:endParaRPr>
          </a:p>
          <a:p>
            <a:pPr lvl="1"/>
            <a:r>
              <a:rPr lang="en-US" sz="1600" i="0" dirty="0" smtClean="0">
                <a:latin typeface="Calibri" panose="020F0502020204030204" pitchFamily="34" charset="0"/>
                <a:cs typeface="Calibri" pitchFamily="34" charset="0"/>
              </a:rPr>
              <a:t>Map and define relevant social impacts</a:t>
            </a:r>
          </a:p>
          <a:p>
            <a:pPr lvl="1"/>
            <a:r>
              <a:rPr lang="en-US" sz="1600" i="0" dirty="0" smtClean="0">
                <a:latin typeface="Calibri" panose="020F0502020204030204" pitchFamily="34" charset="0"/>
                <a:cs typeface="Calibri" pitchFamily="34" charset="0"/>
              </a:rPr>
              <a:t>Select key domains of social impact for measurement</a:t>
            </a:r>
          </a:p>
          <a:p>
            <a:pPr lvl="1"/>
            <a:r>
              <a:rPr lang="en-US" sz="1600" i="0" dirty="0" smtClean="0">
                <a:latin typeface="Calibri" panose="020F0502020204030204" pitchFamily="34" charset="0"/>
                <a:cs typeface="Calibri" pitchFamily="34" charset="0"/>
              </a:rPr>
              <a:t>Draft indicators</a:t>
            </a:r>
          </a:p>
          <a:p>
            <a:pPr lvl="1"/>
            <a:r>
              <a:rPr lang="en-US" sz="1600" i="0" dirty="0" smtClean="0">
                <a:latin typeface="Calibri" panose="020F0502020204030204" pitchFamily="34" charset="0"/>
                <a:cs typeface="Calibri" pitchFamily="34" charset="0"/>
              </a:rPr>
              <a:t>Select/create measurement methodologies </a:t>
            </a:r>
          </a:p>
          <a:p>
            <a:pPr lvl="1"/>
            <a:r>
              <a:rPr lang="en-US" sz="1600" i="0" dirty="0" smtClean="0">
                <a:latin typeface="Calibri" panose="020F0502020204030204" pitchFamily="34" charset="0"/>
                <a:cs typeface="Calibri" pitchFamily="34" charset="0"/>
              </a:rPr>
              <a:t>Develop a data capture and management system</a:t>
            </a:r>
          </a:p>
          <a:p>
            <a:pPr lvl="1"/>
            <a:r>
              <a:rPr lang="en-US" sz="1600" i="0" dirty="0" smtClean="0">
                <a:latin typeface="Calibri" panose="020F0502020204030204" pitchFamily="34" charset="0"/>
                <a:cs typeface="Calibri" pitchFamily="34" charset="0"/>
              </a:rPr>
              <a:t>Pilot M&amp;E system</a:t>
            </a:r>
          </a:p>
          <a:p>
            <a:pPr lvl="1"/>
            <a:r>
              <a:rPr lang="en-US" sz="1600" i="0" dirty="0" smtClean="0">
                <a:latin typeface="Calibri" panose="020F0502020204030204" pitchFamily="34" charset="0"/>
                <a:cs typeface="Calibri" pitchFamily="34" charset="0"/>
              </a:rPr>
              <a:t>Modify and adjust</a:t>
            </a:r>
          </a:p>
          <a:p>
            <a:pPr lvl="1"/>
            <a:r>
              <a:rPr lang="en-US" sz="1600" i="0" dirty="0" smtClean="0">
                <a:latin typeface="Calibri" panose="020F0502020204030204" pitchFamily="34" charset="0"/>
                <a:cs typeface="Calibri" pitchFamily="34" charset="0"/>
              </a:rPr>
              <a:t>Roll out</a:t>
            </a:r>
          </a:p>
          <a:p>
            <a:endParaRPr lang="en-US" sz="1600" dirty="0">
              <a:latin typeface="HelveticaNeueLT Std" panose="020B0604020202020204" pitchFamily="34" charset="0"/>
            </a:endParaRPr>
          </a:p>
        </p:txBody>
      </p:sp>
      <p:sp>
        <p:nvSpPr>
          <p:cNvPr id="4" name="Oval 3"/>
          <p:cNvSpPr/>
          <p:nvPr/>
        </p:nvSpPr>
        <p:spPr>
          <a:xfrm>
            <a:off x="321640" y="3962400"/>
            <a:ext cx="6483533" cy="1066800"/>
          </a:xfrm>
          <a:prstGeom prst="ellipse">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a:off x="6440501" y="4038600"/>
            <a:ext cx="838200" cy="2286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7223186" y="3853934"/>
            <a:ext cx="1828800" cy="954107"/>
          </a:xfrm>
          <a:prstGeom prst="rect">
            <a:avLst/>
          </a:prstGeom>
          <a:noFill/>
        </p:spPr>
        <p:txBody>
          <a:bodyPr wrap="square" rtlCol="0">
            <a:spAutoFit/>
          </a:bodyPr>
          <a:lstStyle/>
          <a:p>
            <a:r>
              <a:rPr lang="en-US" sz="2800" dirty="0" smtClean="0">
                <a:latin typeface="Calibri" panose="020F0502020204030204" pitchFamily="34" charset="0"/>
              </a:rPr>
              <a:t>ICRW Phase 1</a:t>
            </a:r>
            <a:endParaRPr lang="en-US" sz="2800" dirty="0">
              <a:latin typeface="Calibri" panose="020F0502020204030204" pitchFamily="34" charset="0"/>
            </a:endParaRPr>
          </a:p>
        </p:txBody>
      </p:sp>
    </p:spTree>
    <p:extLst>
      <p:ext uri="{BB962C8B-B14F-4D97-AF65-F5344CB8AC3E}">
        <p14:creationId xmlns:p14="http://schemas.microsoft.com/office/powerpoint/2010/main" val="2802418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172200" cy="838200"/>
          </a:xfrm>
        </p:spPr>
        <p:txBody>
          <a:bodyPr>
            <a:noAutofit/>
          </a:bodyPr>
          <a:lstStyle/>
          <a:p>
            <a:pPr algn="l"/>
            <a:r>
              <a:rPr lang="en-US" sz="2800" b="1" dirty="0" smtClean="0">
                <a:latin typeface="Calibri" panose="020F0502020204030204" pitchFamily="34" charset="0"/>
              </a:rPr>
              <a:t>Why ICRW wanted to engage in this work:</a:t>
            </a:r>
            <a:endParaRPr lang="en-US" sz="2800" b="1" dirty="0">
              <a:latin typeface="Calibri" panose="020F0502020204030204" pitchFamily="34" charset="0"/>
            </a:endParaRPr>
          </a:p>
        </p:txBody>
      </p:sp>
      <p:sp>
        <p:nvSpPr>
          <p:cNvPr id="3" name="Content Placeholder 2"/>
          <p:cNvSpPr>
            <a:spLocks noGrp="1"/>
          </p:cNvSpPr>
          <p:nvPr>
            <p:ph idx="1"/>
          </p:nvPr>
        </p:nvSpPr>
        <p:spPr>
          <a:xfrm>
            <a:off x="572013" y="1371600"/>
            <a:ext cx="8229600" cy="5334000"/>
          </a:xfrm>
        </p:spPr>
        <p:txBody>
          <a:bodyPr>
            <a:normAutofit/>
          </a:bodyPr>
          <a:lstStyle/>
          <a:p>
            <a:r>
              <a:rPr lang="en-US" sz="1600" b="1" dirty="0" smtClean="0">
                <a:latin typeface="Calibri" panose="020F0502020204030204" pitchFamily="34" charset="0"/>
              </a:rPr>
              <a:t>Objectives:</a:t>
            </a:r>
          </a:p>
          <a:p>
            <a:pPr lvl="1"/>
            <a:r>
              <a:rPr lang="en-US" sz="1600" i="0" dirty="0" smtClean="0">
                <a:latin typeface="Calibri" panose="020F0502020204030204" pitchFamily="34" charset="0"/>
                <a:cs typeface="Calibri" pitchFamily="34" charset="0"/>
              </a:rPr>
              <a:t>Gain consensus on the main domains and pathways through which the clean cooking sector creates social impact</a:t>
            </a:r>
          </a:p>
          <a:p>
            <a:pPr lvl="1"/>
            <a:r>
              <a:rPr lang="en-US" sz="1600" i="0" dirty="0" smtClean="0">
                <a:latin typeface="Calibri" panose="020F0502020204030204" pitchFamily="34" charset="0"/>
                <a:cs typeface="Calibri" pitchFamily="34" charset="0"/>
              </a:rPr>
              <a:t>Create a collection of standardized indicators &amp; measurement methodologies</a:t>
            </a:r>
          </a:p>
          <a:p>
            <a:pPr lvl="1"/>
            <a:r>
              <a:rPr lang="en-US" sz="1600" i="0" dirty="0" smtClean="0">
                <a:latin typeface="Calibri" panose="020F0502020204030204" pitchFamily="34" charset="0"/>
                <a:cs typeface="Calibri" pitchFamily="34" charset="0"/>
              </a:rPr>
              <a:t>Create a centralized data capture, management, and analysis system</a:t>
            </a:r>
          </a:p>
          <a:p>
            <a:r>
              <a:rPr lang="en-US" sz="1600" b="1" dirty="0" smtClean="0">
                <a:latin typeface="Calibri" panose="020F0502020204030204" pitchFamily="34" charset="0"/>
                <a:cs typeface="Calibri" pitchFamily="34" charset="0"/>
              </a:rPr>
              <a:t>Why?</a:t>
            </a:r>
          </a:p>
          <a:p>
            <a:pPr lvl="1"/>
            <a:r>
              <a:rPr lang="en-US" sz="1600" i="0" dirty="0" smtClean="0">
                <a:latin typeface="Calibri" panose="020F0502020204030204" pitchFamily="34" charset="0"/>
                <a:cs typeface="Calibri" pitchFamily="34" charset="0"/>
              </a:rPr>
              <a:t>To allow partners to track and analyze progress</a:t>
            </a:r>
          </a:p>
          <a:p>
            <a:pPr lvl="1"/>
            <a:r>
              <a:rPr lang="en-US" sz="1600" i="0" dirty="0" smtClean="0">
                <a:latin typeface="Calibri" panose="020F0502020204030204" pitchFamily="34" charset="0"/>
                <a:cs typeface="Calibri" pitchFamily="34" charset="0"/>
              </a:rPr>
              <a:t>To aggregate the social impact of the clean cooking sector at a global level </a:t>
            </a:r>
          </a:p>
          <a:p>
            <a:pPr>
              <a:spcAft>
                <a:spcPts val="600"/>
              </a:spcAft>
            </a:pPr>
            <a:r>
              <a:rPr lang="en-US" sz="1600" b="1" dirty="0" smtClean="0">
                <a:latin typeface="Calibri" panose="020F0502020204030204" pitchFamily="34" charset="0"/>
              </a:rPr>
              <a:t>How?</a:t>
            </a:r>
            <a:endParaRPr lang="en-US" sz="1600" b="1" dirty="0" smtClean="0">
              <a:latin typeface="Calibri" panose="020F0502020204030204" pitchFamily="34" charset="0"/>
              <a:cs typeface="Calibri" pitchFamily="34" charset="0"/>
            </a:endParaRPr>
          </a:p>
          <a:p>
            <a:pPr lvl="1"/>
            <a:r>
              <a:rPr lang="en-US" sz="1600" i="0" dirty="0" smtClean="0">
                <a:latin typeface="Calibri" panose="020F0502020204030204" pitchFamily="34" charset="0"/>
                <a:cs typeface="Calibri" pitchFamily="34" charset="0"/>
              </a:rPr>
              <a:t>Map and define relevant social impacts</a:t>
            </a:r>
          </a:p>
          <a:p>
            <a:pPr lvl="1"/>
            <a:r>
              <a:rPr lang="en-US" sz="1600" i="0" dirty="0" smtClean="0">
                <a:latin typeface="Calibri" panose="020F0502020204030204" pitchFamily="34" charset="0"/>
                <a:cs typeface="Calibri" pitchFamily="34" charset="0"/>
              </a:rPr>
              <a:t>Select key domains of social impact for measurement</a:t>
            </a:r>
          </a:p>
          <a:p>
            <a:pPr lvl="1"/>
            <a:r>
              <a:rPr lang="en-US" sz="1600" i="0" dirty="0" smtClean="0">
                <a:latin typeface="Calibri" panose="020F0502020204030204" pitchFamily="34" charset="0"/>
                <a:cs typeface="Calibri" pitchFamily="34" charset="0"/>
              </a:rPr>
              <a:t>Draft indicators</a:t>
            </a:r>
          </a:p>
          <a:p>
            <a:pPr lvl="1"/>
            <a:r>
              <a:rPr lang="en-US" sz="1600" i="0" dirty="0" smtClean="0">
                <a:latin typeface="Calibri" panose="020F0502020204030204" pitchFamily="34" charset="0"/>
                <a:cs typeface="Calibri" pitchFamily="34" charset="0"/>
              </a:rPr>
              <a:t>Select/create measurement methodologies </a:t>
            </a:r>
          </a:p>
          <a:p>
            <a:pPr lvl="1"/>
            <a:r>
              <a:rPr lang="en-US" sz="1600" i="0" dirty="0" smtClean="0">
                <a:latin typeface="Calibri" panose="020F0502020204030204" pitchFamily="34" charset="0"/>
                <a:cs typeface="Calibri" pitchFamily="34" charset="0"/>
              </a:rPr>
              <a:t>Develop a data capture and management system</a:t>
            </a:r>
          </a:p>
          <a:p>
            <a:pPr lvl="1"/>
            <a:r>
              <a:rPr lang="en-US" sz="1600" i="0" dirty="0" smtClean="0">
                <a:latin typeface="Calibri" panose="020F0502020204030204" pitchFamily="34" charset="0"/>
                <a:cs typeface="Calibri" pitchFamily="34" charset="0"/>
              </a:rPr>
              <a:t>Pilot M&amp;E system</a:t>
            </a:r>
          </a:p>
          <a:p>
            <a:pPr lvl="1"/>
            <a:r>
              <a:rPr lang="en-US" sz="1600" i="0" dirty="0" smtClean="0">
                <a:latin typeface="Calibri" panose="020F0502020204030204" pitchFamily="34" charset="0"/>
                <a:cs typeface="Calibri" pitchFamily="34" charset="0"/>
              </a:rPr>
              <a:t>Modify and adjust</a:t>
            </a:r>
          </a:p>
          <a:p>
            <a:pPr lvl="1"/>
            <a:r>
              <a:rPr lang="en-US" sz="1600" i="0" dirty="0" smtClean="0">
                <a:latin typeface="Calibri" panose="020F0502020204030204" pitchFamily="34" charset="0"/>
                <a:cs typeface="Calibri" pitchFamily="34" charset="0"/>
              </a:rPr>
              <a:t>Roll out</a:t>
            </a:r>
          </a:p>
          <a:p>
            <a:endParaRPr lang="en-US" sz="1600" dirty="0">
              <a:latin typeface="HelveticaNeueLT Std" panose="020B0604020202020204" pitchFamily="34" charset="0"/>
            </a:endParaRPr>
          </a:p>
        </p:txBody>
      </p:sp>
    </p:spTree>
    <p:extLst>
      <p:ext uri="{BB962C8B-B14F-4D97-AF65-F5344CB8AC3E}">
        <p14:creationId xmlns:p14="http://schemas.microsoft.com/office/powerpoint/2010/main" val="795294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ight Arrow 39"/>
          <p:cNvSpPr/>
          <p:nvPr/>
        </p:nvSpPr>
        <p:spPr>
          <a:xfrm rot="1727968">
            <a:off x="6689658" y="5056063"/>
            <a:ext cx="1147956" cy="340346"/>
          </a:xfrm>
          <a:prstGeom prst="rightArrow">
            <a:avLst>
              <a:gd name="adj1" fmla="val 50000"/>
              <a:gd name="adj2" fmla="val 31809"/>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ight Arrow 75"/>
          <p:cNvSpPr/>
          <p:nvPr/>
        </p:nvSpPr>
        <p:spPr>
          <a:xfrm>
            <a:off x="228601" y="3581664"/>
            <a:ext cx="7589250" cy="1421872"/>
          </a:xfrm>
          <a:prstGeom prst="rightArrow">
            <a:avLst>
              <a:gd name="adj1" fmla="val 50000"/>
              <a:gd name="adj2" fmla="val 31809"/>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110760" y="228600"/>
            <a:ext cx="6248400" cy="1143000"/>
          </a:xfrm>
        </p:spPr>
        <p:txBody>
          <a:bodyPr>
            <a:normAutofit/>
          </a:bodyPr>
          <a:lstStyle/>
          <a:p>
            <a:pPr algn="l"/>
            <a:r>
              <a:rPr lang="en-US" sz="2400" b="1" dirty="0" smtClean="0">
                <a:solidFill>
                  <a:schemeClr val="tx1"/>
                </a:solidFill>
                <a:latin typeface="Calibri" pitchFamily="34" charset="0"/>
                <a:cs typeface="Calibri" pitchFamily="34" charset="0"/>
              </a:rPr>
              <a:t>Social Impact Conceptual Framework: </a:t>
            </a:r>
            <a:r>
              <a:rPr lang="en-US" sz="6600" dirty="0" smtClean="0">
                <a:solidFill>
                  <a:schemeClr val="tx1"/>
                </a:solidFill>
                <a:latin typeface="HelveticaNeueLT Std" panose="020B0604020202020204" pitchFamily="34" charset="0"/>
                <a:cs typeface="Calibri" pitchFamily="34" charset="0"/>
              </a:rPr>
              <a:t/>
            </a:r>
            <a:br>
              <a:rPr lang="en-US" sz="6600" dirty="0" smtClean="0">
                <a:solidFill>
                  <a:schemeClr val="tx1"/>
                </a:solidFill>
                <a:latin typeface="HelveticaNeueLT Std" panose="020B0604020202020204" pitchFamily="34" charset="0"/>
                <a:cs typeface="Calibri" pitchFamily="34" charset="0"/>
              </a:rPr>
            </a:br>
            <a:r>
              <a:rPr lang="en-US" sz="1800" dirty="0" smtClean="0">
                <a:solidFill>
                  <a:schemeClr val="tx1"/>
                </a:solidFill>
                <a:latin typeface="Calibri" pitchFamily="34" charset="0"/>
                <a:cs typeface="Calibri" pitchFamily="34" charset="0"/>
              </a:rPr>
              <a:t>How </a:t>
            </a:r>
            <a:r>
              <a:rPr lang="en-US" sz="1800" b="1" dirty="0" smtClean="0">
                <a:solidFill>
                  <a:schemeClr val="tx1"/>
                </a:solidFill>
                <a:latin typeface="Calibri" pitchFamily="34" charset="0"/>
                <a:cs typeface="Calibri" pitchFamily="34" charset="0"/>
              </a:rPr>
              <a:t>involvement in the clean cooking value chain </a:t>
            </a:r>
            <a:r>
              <a:rPr lang="en-US" sz="1800" dirty="0" smtClean="0">
                <a:solidFill>
                  <a:schemeClr val="tx1"/>
                </a:solidFill>
                <a:latin typeface="Calibri" pitchFamily="34" charset="0"/>
                <a:cs typeface="Calibri" pitchFamily="34" charset="0"/>
              </a:rPr>
              <a:t/>
            </a:r>
            <a:br>
              <a:rPr lang="en-US" sz="1800" dirty="0" smtClean="0">
                <a:solidFill>
                  <a:schemeClr val="tx1"/>
                </a:solidFill>
                <a:latin typeface="Calibri" pitchFamily="34" charset="0"/>
                <a:cs typeface="Calibri" pitchFamily="34" charset="0"/>
              </a:rPr>
            </a:br>
            <a:r>
              <a:rPr lang="en-US" sz="1800" dirty="0" smtClean="0">
                <a:solidFill>
                  <a:schemeClr val="tx1"/>
                </a:solidFill>
                <a:latin typeface="Calibri" pitchFamily="34" charset="0"/>
                <a:cs typeface="Calibri" pitchFamily="34" charset="0"/>
              </a:rPr>
              <a:t>expands</a:t>
            </a:r>
            <a:r>
              <a:rPr lang="en-US" sz="1800" b="1" dirty="0" smtClean="0">
                <a:solidFill>
                  <a:schemeClr val="tx1"/>
                </a:solidFill>
                <a:latin typeface="Calibri" pitchFamily="34" charset="0"/>
                <a:cs typeface="Calibri" pitchFamily="34" charset="0"/>
              </a:rPr>
              <a:t> livelihoods opportunities for women and men</a:t>
            </a:r>
            <a:endParaRPr lang="en-US" sz="1800" b="1" dirty="0">
              <a:latin typeface="Calibri" pitchFamily="34" charset="0"/>
              <a:cs typeface="Calibri" pitchFamily="34" charset="0"/>
            </a:endParaRPr>
          </a:p>
        </p:txBody>
      </p:sp>
      <p:sp>
        <p:nvSpPr>
          <p:cNvPr id="5" name="Rectangle 4"/>
          <p:cNvSpPr/>
          <p:nvPr/>
        </p:nvSpPr>
        <p:spPr>
          <a:xfrm>
            <a:off x="2805752" y="2616728"/>
            <a:ext cx="2077127" cy="345120"/>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defRPr/>
            </a:pPr>
            <a:r>
              <a:rPr lang="en-US" sz="1200" kern="0" dirty="0" smtClean="0">
                <a:solidFill>
                  <a:srgbClr val="000000"/>
                </a:solidFill>
                <a:ea typeface="ＭＳ Ｐゴシック"/>
                <a:cs typeface="Calibri" pitchFamily="34" charset="0"/>
              </a:rPr>
              <a:t>Employment</a:t>
            </a:r>
            <a:endParaRPr lang="en-US" sz="1200" kern="0" dirty="0">
              <a:solidFill>
                <a:srgbClr val="000000"/>
              </a:solidFill>
              <a:ea typeface="ＭＳ Ｐゴシック"/>
              <a:cs typeface="Calibri" pitchFamily="34" charset="0"/>
            </a:endParaRPr>
          </a:p>
        </p:txBody>
      </p:sp>
      <p:sp>
        <p:nvSpPr>
          <p:cNvPr id="7" name="Rectangle 6"/>
          <p:cNvSpPr/>
          <p:nvPr/>
        </p:nvSpPr>
        <p:spPr>
          <a:xfrm>
            <a:off x="228600" y="2436823"/>
            <a:ext cx="2199763" cy="347290"/>
          </a:xfrm>
          <a:prstGeom prst="rect">
            <a:avLst/>
          </a:prstGeom>
          <a:solidFill>
            <a:srgbClr val="4760C9"/>
          </a:solidFill>
          <a:ln w="25400" cap="flat" cmpd="sng" algn="ctr">
            <a:solidFill>
              <a:srgbClr val="BBE0E3">
                <a:shade val="50000"/>
              </a:srgbClr>
            </a:solidFill>
            <a:prstDash val="solid"/>
          </a:ln>
          <a:effectLst/>
        </p:spPr>
        <p:txBody>
          <a:bodyPr rtlCol="0" anchor="ctr"/>
          <a:lstStyle/>
          <a:p>
            <a:pPr algn="ctr">
              <a:defRPr/>
            </a:pPr>
            <a:r>
              <a:rPr lang="en-US" sz="1300" b="1" kern="0" dirty="0">
                <a:solidFill>
                  <a:srgbClr val="FFFFFF"/>
                </a:solidFill>
                <a:ea typeface="ＭＳ Ｐゴシック"/>
                <a:cs typeface="Calibri" pitchFamily="34" charset="0"/>
              </a:rPr>
              <a:t>I</a:t>
            </a:r>
            <a:r>
              <a:rPr lang="en-US" sz="1300" b="1" kern="0" dirty="0" smtClean="0">
                <a:solidFill>
                  <a:srgbClr val="FFFFFF"/>
                </a:solidFill>
                <a:ea typeface="ＭＳ Ｐゴシック"/>
                <a:cs typeface="Calibri" pitchFamily="34" charset="0"/>
              </a:rPr>
              <a:t>nvestors</a:t>
            </a:r>
            <a:endParaRPr lang="en-US" sz="1300" b="1" kern="0" dirty="0">
              <a:solidFill>
                <a:srgbClr val="FFFFFF"/>
              </a:solidFill>
              <a:ea typeface="ＭＳ Ｐゴシック"/>
              <a:cs typeface="Calibri" pitchFamily="34" charset="0"/>
            </a:endParaRPr>
          </a:p>
        </p:txBody>
      </p:sp>
      <p:sp>
        <p:nvSpPr>
          <p:cNvPr id="8" name="Rectangle 7"/>
          <p:cNvSpPr/>
          <p:nvPr/>
        </p:nvSpPr>
        <p:spPr>
          <a:xfrm>
            <a:off x="233958" y="3960822"/>
            <a:ext cx="2189046" cy="479662"/>
          </a:xfrm>
          <a:prstGeom prst="rect">
            <a:avLst/>
          </a:prstGeom>
          <a:solidFill>
            <a:srgbClr val="4760C9"/>
          </a:solidFill>
          <a:ln w="25400" cap="flat" cmpd="sng" algn="ctr">
            <a:solidFill>
              <a:srgbClr val="BBE0E3">
                <a:shade val="50000"/>
              </a:srgbClr>
            </a:solidFill>
            <a:prstDash val="solid"/>
          </a:ln>
          <a:effectLst/>
        </p:spPr>
        <p:txBody>
          <a:bodyPr rtlCol="0" anchor="ctr"/>
          <a:lstStyle/>
          <a:p>
            <a:pPr algn="ctr"/>
            <a:r>
              <a:rPr lang="en-US" sz="1300" b="1" kern="0" dirty="0">
                <a:solidFill>
                  <a:srgbClr val="FFFFFF"/>
                </a:solidFill>
                <a:ea typeface="ＭＳ Ｐゴシック"/>
                <a:cs typeface="Calibri" pitchFamily="34" charset="0"/>
              </a:rPr>
              <a:t>Production of clean fuels and/or stoves</a:t>
            </a:r>
          </a:p>
        </p:txBody>
      </p:sp>
      <p:sp>
        <p:nvSpPr>
          <p:cNvPr id="9" name="Rectangle 8"/>
          <p:cNvSpPr/>
          <p:nvPr/>
        </p:nvSpPr>
        <p:spPr>
          <a:xfrm>
            <a:off x="228600" y="4524942"/>
            <a:ext cx="2199763" cy="502680"/>
          </a:xfrm>
          <a:prstGeom prst="rect">
            <a:avLst/>
          </a:prstGeom>
          <a:solidFill>
            <a:srgbClr val="4760C9"/>
          </a:solidFill>
          <a:ln w="25400" cap="flat" cmpd="sng" algn="ctr">
            <a:solidFill>
              <a:srgbClr val="BBE0E3">
                <a:shade val="50000"/>
              </a:srgbClr>
            </a:solidFill>
            <a:prstDash val="solid"/>
          </a:ln>
          <a:effectLst/>
        </p:spPr>
        <p:txBody>
          <a:bodyPr rtlCol="0" anchor="ctr"/>
          <a:lstStyle/>
          <a:p>
            <a:pPr algn="ctr"/>
            <a:r>
              <a:rPr lang="en-US" sz="1300" b="1" kern="0" dirty="0">
                <a:solidFill>
                  <a:srgbClr val="FFFFFF"/>
                </a:solidFill>
                <a:ea typeface="ＭＳ Ｐゴシック"/>
                <a:cs typeface="Calibri" pitchFamily="34" charset="0"/>
              </a:rPr>
              <a:t>Distribution of clean fuels and/or stoves</a:t>
            </a:r>
          </a:p>
        </p:txBody>
      </p:sp>
      <p:sp>
        <p:nvSpPr>
          <p:cNvPr id="10" name="Rectangle 9"/>
          <p:cNvSpPr/>
          <p:nvPr/>
        </p:nvSpPr>
        <p:spPr>
          <a:xfrm>
            <a:off x="2805751" y="4322572"/>
            <a:ext cx="2077129" cy="388787"/>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defRPr/>
            </a:pPr>
            <a:r>
              <a:rPr lang="en-US" sz="1200" kern="0" dirty="0" smtClean="0">
                <a:solidFill>
                  <a:srgbClr val="000000"/>
                </a:solidFill>
                <a:ea typeface="ＭＳ Ｐゴシック"/>
                <a:cs typeface="Calibri" pitchFamily="34" charset="0"/>
              </a:rPr>
              <a:t>Business &amp; social networks</a:t>
            </a:r>
          </a:p>
        </p:txBody>
      </p:sp>
      <p:sp>
        <p:nvSpPr>
          <p:cNvPr id="11" name="Rectangle 10"/>
          <p:cNvSpPr/>
          <p:nvPr/>
        </p:nvSpPr>
        <p:spPr>
          <a:xfrm>
            <a:off x="2803221" y="3715412"/>
            <a:ext cx="2082188" cy="412142"/>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defRPr/>
            </a:pPr>
            <a:r>
              <a:rPr lang="en-US" sz="1200" kern="0" dirty="0" smtClean="0">
                <a:solidFill>
                  <a:srgbClr val="000000"/>
                </a:solidFill>
                <a:ea typeface="ＭＳ Ｐゴシック"/>
                <a:cs typeface="Calibri" pitchFamily="34" charset="0"/>
              </a:rPr>
              <a:t>Technical &amp; business skills</a:t>
            </a:r>
            <a:endParaRPr lang="en-US" sz="1200" kern="0" dirty="0">
              <a:solidFill>
                <a:srgbClr val="000000"/>
              </a:solidFill>
              <a:ea typeface="ＭＳ Ｐゴシック"/>
              <a:cs typeface="Calibri" pitchFamily="34" charset="0"/>
            </a:endParaRPr>
          </a:p>
        </p:txBody>
      </p:sp>
      <p:sp>
        <p:nvSpPr>
          <p:cNvPr id="12" name="Rectangle 11"/>
          <p:cNvSpPr/>
          <p:nvPr/>
        </p:nvSpPr>
        <p:spPr>
          <a:xfrm>
            <a:off x="2805488" y="3156866"/>
            <a:ext cx="2077655" cy="363528"/>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defRPr/>
            </a:pPr>
            <a:r>
              <a:rPr lang="en-US" sz="1200" kern="0" dirty="0" smtClean="0">
                <a:solidFill>
                  <a:srgbClr val="000000"/>
                </a:solidFill>
                <a:ea typeface="ＭＳ Ｐゴシック"/>
                <a:cs typeface="Calibri" pitchFamily="34" charset="0"/>
              </a:rPr>
              <a:t>Income</a:t>
            </a:r>
            <a:endParaRPr lang="en-US" sz="1200" kern="0" dirty="0">
              <a:solidFill>
                <a:srgbClr val="000000"/>
              </a:solidFill>
              <a:ea typeface="ＭＳ Ｐゴシック"/>
              <a:cs typeface="Calibri" pitchFamily="34" charset="0"/>
            </a:endParaRPr>
          </a:p>
        </p:txBody>
      </p:sp>
      <p:sp>
        <p:nvSpPr>
          <p:cNvPr id="13" name="Rectangle 12"/>
          <p:cNvSpPr/>
          <p:nvPr/>
        </p:nvSpPr>
        <p:spPr>
          <a:xfrm>
            <a:off x="2805752" y="4906377"/>
            <a:ext cx="2077127" cy="487135"/>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defRPr/>
            </a:pPr>
            <a:r>
              <a:rPr lang="en-US" sz="1200" kern="0" dirty="0" smtClean="0">
                <a:solidFill>
                  <a:srgbClr val="000000"/>
                </a:solidFill>
                <a:ea typeface="ＭＳ Ｐゴシック"/>
                <a:cs typeface="Calibri" pitchFamily="34" charset="0"/>
              </a:rPr>
              <a:t>Knowledge of environmental/ health benefits </a:t>
            </a:r>
            <a:endParaRPr lang="en-US" sz="1200" kern="0" dirty="0">
              <a:solidFill>
                <a:srgbClr val="000000"/>
              </a:solidFill>
              <a:ea typeface="ＭＳ Ｐゴシック"/>
              <a:cs typeface="Calibri" pitchFamily="34" charset="0"/>
            </a:endParaRPr>
          </a:p>
        </p:txBody>
      </p:sp>
      <p:sp>
        <p:nvSpPr>
          <p:cNvPr id="15" name="Rectangle 14"/>
          <p:cNvSpPr/>
          <p:nvPr/>
        </p:nvSpPr>
        <p:spPr>
          <a:xfrm>
            <a:off x="228600" y="5690314"/>
            <a:ext cx="2199762" cy="480308"/>
          </a:xfrm>
          <a:prstGeom prst="rect">
            <a:avLst/>
          </a:prstGeom>
          <a:solidFill>
            <a:srgbClr val="4760C9"/>
          </a:solidFill>
          <a:ln w="25400" cap="flat" cmpd="sng" algn="ctr">
            <a:solidFill>
              <a:srgbClr val="BBE0E3">
                <a:shade val="50000"/>
              </a:srgbClr>
            </a:solidFill>
            <a:prstDash val="solid"/>
          </a:ln>
          <a:effectLst/>
        </p:spPr>
        <p:txBody>
          <a:bodyPr rtlCol="0" anchor="ctr"/>
          <a:lstStyle/>
          <a:p>
            <a:pPr algn="ctr"/>
            <a:r>
              <a:rPr lang="en-US" sz="1300" b="1" kern="0" dirty="0">
                <a:solidFill>
                  <a:srgbClr val="FFFFFF"/>
                </a:solidFill>
                <a:ea typeface="ＭＳ Ｐゴシック"/>
                <a:cs typeface="Calibri" pitchFamily="34" charset="0"/>
              </a:rPr>
              <a:t>Borrowers (supply-side)</a:t>
            </a:r>
          </a:p>
        </p:txBody>
      </p:sp>
      <p:sp>
        <p:nvSpPr>
          <p:cNvPr id="16" name="Rectangle 15"/>
          <p:cNvSpPr/>
          <p:nvPr/>
        </p:nvSpPr>
        <p:spPr>
          <a:xfrm>
            <a:off x="5229880" y="2971800"/>
            <a:ext cx="1905000" cy="2570246"/>
          </a:xfrm>
          <a:prstGeom prst="rect">
            <a:avLst/>
          </a:prstGeom>
          <a:solidFill>
            <a:srgbClr val="333399">
              <a:lumMod val="75000"/>
            </a:srgbClr>
          </a:solidFill>
          <a:ln w="25400" cap="flat" cmpd="sng" algn="ctr">
            <a:solidFill>
              <a:srgbClr val="BBE0E3">
                <a:shade val="50000"/>
              </a:srgbClr>
            </a:solidFill>
            <a:prstDash val="solid"/>
          </a:ln>
          <a:effectLst/>
        </p:spPr>
        <p:txBody>
          <a:bodyPr rtlCol="0" anchor="ctr"/>
          <a:lstStyle/>
          <a:p>
            <a:pPr>
              <a:defRPr/>
            </a:pPr>
            <a:r>
              <a:rPr lang="en-US" sz="1100" b="1" kern="0" dirty="0" smtClean="0">
                <a:solidFill>
                  <a:srgbClr val="FFFFFF"/>
                </a:solidFill>
                <a:latin typeface="Arial" charset="0"/>
                <a:ea typeface="ＭＳ Ｐゴシック" pitchFamily="1" charset="-128"/>
              </a:rPr>
              <a:t>Quality employment and/ or entrepreneurship opportunities</a:t>
            </a:r>
          </a:p>
          <a:p>
            <a:pPr>
              <a:defRPr/>
            </a:pPr>
            <a:endParaRPr lang="en-US" sz="1100" b="1" kern="0" dirty="0">
              <a:solidFill>
                <a:srgbClr val="FFFFFF"/>
              </a:solidFill>
              <a:latin typeface="Arial" charset="0"/>
              <a:ea typeface="ＭＳ Ｐゴシック" pitchFamily="1" charset="-128"/>
            </a:endParaRPr>
          </a:p>
          <a:p>
            <a:pPr>
              <a:defRPr/>
            </a:pPr>
            <a:r>
              <a:rPr lang="en-US" sz="1100" b="1" kern="0" dirty="0" smtClean="0">
                <a:solidFill>
                  <a:srgbClr val="FFFFFF"/>
                </a:solidFill>
                <a:latin typeface="Arial" charset="0"/>
                <a:ea typeface="ＭＳ Ｐゴシック" pitchFamily="1" charset="-128"/>
              </a:rPr>
              <a:t>Increased income</a:t>
            </a:r>
          </a:p>
          <a:p>
            <a:pPr>
              <a:defRPr/>
            </a:pPr>
            <a:endParaRPr lang="en-US" sz="1100" b="1" kern="0" dirty="0" smtClean="0">
              <a:solidFill>
                <a:srgbClr val="FFFFFF"/>
              </a:solidFill>
              <a:latin typeface="Arial" charset="0"/>
              <a:ea typeface="ＭＳ Ｐゴシック" pitchFamily="1" charset="-128"/>
            </a:endParaRPr>
          </a:p>
          <a:p>
            <a:pPr>
              <a:defRPr/>
            </a:pPr>
            <a:r>
              <a:rPr lang="en-US" sz="1100" b="1" kern="0" dirty="0">
                <a:solidFill>
                  <a:srgbClr val="FFFFFF"/>
                </a:solidFill>
                <a:latin typeface="Arial" charset="0"/>
                <a:ea typeface="ＭＳ Ｐゴシック" pitchFamily="1" charset="-128"/>
              </a:rPr>
              <a:t>Increased knowledge &amp; skills</a:t>
            </a:r>
          </a:p>
          <a:p>
            <a:pPr>
              <a:defRPr/>
            </a:pPr>
            <a:endParaRPr lang="en-US" sz="1100" b="1" kern="0" dirty="0" smtClean="0">
              <a:solidFill>
                <a:srgbClr val="FFFFFF"/>
              </a:solidFill>
              <a:latin typeface="Arial" charset="0"/>
              <a:ea typeface="ＭＳ Ｐゴシック" pitchFamily="1" charset="-128"/>
            </a:endParaRPr>
          </a:p>
          <a:p>
            <a:pPr>
              <a:defRPr/>
            </a:pPr>
            <a:r>
              <a:rPr lang="en-US" sz="1100" b="1" kern="0" dirty="0" smtClean="0">
                <a:solidFill>
                  <a:srgbClr val="FFFFFF"/>
                </a:solidFill>
                <a:latin typeface="Arial" charset="0"/>
                <a:ea typeface="ＭＳ Ｐゴシック" pitchFamily="1" charset="-128"/>
              </a:rPr>
              <a:t>Increased access to resources </a:t>
            </a:r>
          </a:p>
          <a:p>
            <a:pPr>
              <a:defRPr/>
            </a:pPr>
            <a:endParaRPr lang="en-US" sz="1100" b="1" kern="0" dirty="0">
              <a:solidFill>
                <a:srgbClr val="FFFFFF"/>
              </a:solidFill>
              <a:latin typeface="Arial" charset="0"/>
              <a:ea typeface="ＭＳ Ｐゴシック" pitchFamily="1" charset="-128"/>
            </a:endParaRPr>
          </a:p>
          <a:p>
            <a:pPr>
              <a:defRPr/>
            </a:pPr>
            <a:r>
              <a:rPr lang="en-US" sz="1100" b="1" kern="0" dirty="0" smtClean="0">
                <a:solidFill>
                  <a:srgbClr val="FFFFFF"/>
                </a:solidFill>
                <a:latin typeface="Arial" charset="0"/>
                <a:ea typeface="ＭＳ Ｐゴシック" pitchFamily="1" charset="-128"/>
              </a:rPr>
              <a:t>Enhanced social capital through expanded networks</a:t>
            </a:r>
          </a:p>
        </p:txBody>
      </p:sp>
      <p:sp>
        <p:nvSpPr>
          <p:cNvPr id="17" name="Rectangle 16"/>
          <p:cNvSpPr/>
          <p:nvPr/>
        </p:nvSpPr>
        <p:spPr>
          <a:xfrm>
            <a:off x="7821857" y="5226366"/>
            <a:ext cx="1066800" cy="1326834"/>
          </a:xfrm>
          <a:prstGeom prst="rect">
            <a:avLst/>
          </a:prstGeom>
          <a:solidFill>
            <a:schemeClr val="bg1">
              <a:lumMod val="75000"/>
              <a:alpha val="80000"/>
            </a:schemeClr>
          </a:solidFill>
          <a:ln w="25400" cap="flat" cmpd="sng" algn="ctr">
            <a:solidFill>
              <a:srgbClr val="BBE0E3">
                <a:shade val="50000"/>
              </a:srgbClr>
            </a:solidFill>
            <a:prstDash val="solid"/>
          </a:ln>
          <a:effectLst/>
        </p:spPr>
        <p:txBody>
          <a:bodyPr rtlCol="0" anchor="ctr"/>
          <a:lstStyle/>
          <a:p>
            <a:pPr algn="ctr">
              <a:defRPr/>
            </a:pPr>
            <a:r>
              <a:rPr lang="en-US" sz="1300" b="1" kern="0" dirty="0" smtClean="0">
                <a:solidFill>
                  <a:srgbClr val="FFFFFF"/>
                </a:solidFill>
                <a:ea typeface="ＭＳ Ｐゴシック"/>
                <a:cs typeface="Calibri" pitchFamily="34" charset="0"/>
              </a:rPr>
              <a:t>Adoption of clean cooking solutions</a:t>
            </a:r>
            <a:endParaRPr lang="en-US" sz="1300" b="1" kern="0" dirty="0">
              <a:solidFill>
                <a:srgbClr val="FFFFFF"/>
              </a:solidFill>
              <a:ea typeface="ＭＳ Ｐゴシック"/>
              <a:cs typeface="Calibri" pitchFamily="34" charset="0"/>
            </a:endParaRPr>
          </a:p>
        </p:txBody>
      </p:sp>
      <p:sp>
        <p:nvSpPr>
          <p:cNvPr id="18" name="Rectangle 17"/>
          <p:cNvSpPr/>
          <p:nvPr/>
        </p:nvSpPr>
        <p:spPr>
          <a:xfrm>
            <a:off x="234660" y="5103821"/>
            <a:ext cx="2187642" cy="501077"/>
          </a:xfrm>
          <a:prstGeom prst="rect">
            <a:avLst/>
          </a:prstGeom>
          <a:solidFill>
            <a:srgbClr val="4760C9"/>
          </a:solidFill>
          <a:ln w="25400" cap="flat" cmpd="sng" algn="ctr">
            <a:solidFill>
              <a:srgbClr val="BBE0E3">
                <a:shade val="50000"/>
              </a:srgbClr>
            </a:solidFill>
            <a:prstDash val="solid"/>
          </a:ln>
          <a:effectLst/>
        </p:spPr>
        <p:txBody>
          <a:bodyPr rtlCol="0" anchor="ctr"/>
          <a:lstStyle/>
          <a:p>
            <a:pPr algn="ctr"/>
            <a:r>
              <a:rPr lang="en-US" sz="1300" b="1" kern="0" dirty="0">
                <a:solidFill>
                  <a:srgbClr val="FFFFFF"/>
                </a:solidFill>
                <a:ea typeface="ＭＳ Ｐゴシック"/>
                <a:cs typeface="Calibri" pitchFamily="34" charset="0"/>
              </a:rPr>
              <a:t>After-sales service of clean stoves</a:t>
            </a:r>
          </a:p>
        </p:txBody>
      </p:sp>
      <p:sp>
        <p:nvSpPr>
          <p:cNvPr id="29" name="Rounded Rectangle 28"/>
          <p:cNvSpPr/>
          <p:nvPr/>
        </p:nvSpPr>
        <p:spPr bwMode="auto">
          <a:xfrm>
            <a:off x="414081" y="1422326"/>
            <a:ext cx="1828800" cy="762149"/>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defRPr/>
            </a:pPr>
            <a:r>
              <a:rPr lang="en-US" sz="1200" b="1" kern="0" dirty="0" smtClean="0">
                <a:solidFill>
                  <a:sysClr val="windowText" lastClr="000000"/>
                </a:solidFill>
              </a:rPr>
              <a:t>Involvement through the Clean Cooking Value Chain</a:t>
            </a:r>
            <a:endParaRPr lang="en-US" sz="1200" b="1" kern="0" dirty="0" smtClean="0">
              <a:solidFill>
                <a:srgbClr val="000000"/>
              </a:solidFill>
            </a:endParaRPr>
          </a:p>
        </p:txBody>
      </p:sp>
      <p:sp>
        <p:nvSpPr>
          <p:cNvPr id="31" name="Right Arrow 30"/>
          <p:cNvSpPr/>
          <p:nvPr/>
        </p:nvSpPr>
        <p:spPr bwMode="auto">
          <a:xfrm>
            <a:off x="2431529" y="1670050"/>
            <a:ext cx="512351" cy="266701"/>
          </a:xfrm>
          <a:prstGeom prst="rightArrow">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US" sz="2400" kern="0" dirty="0" smtClean="0">
              <a:solidFill>
                <a:srgbClr val="000000"/>
              </a:solidFill>
              <a:latin typeface="Arial" charset="0"/>
              <a:ea typeface="ＭＳ Ｐゴシック" pitchFamily="1" charset="-128"/>
            </a:endParaRPr>
          </a:p>
        </p:txBody>
      </p:sp>
      <p:sp>
        <p:nvSpPr>
          <p:cNvPr id="32" name="Rectangle 31"/>
          <p:cNvSpPr/>
          <p:nvPr/>
        </p:nvSpPr>
        <p:spPr>
          <a:xfrm>
            <a:off x="233959" y="3351222"/>
            <a:ext cx="2189044" cy="525613"/>
          </a:xfrm>
          <a:prstGeom prst="rect">
            <a:avLst/>
          </a:prstGeom>
          <a:solidFill>
            <a:srgbClr val="4760C9"/>
          </a:solidFill>
          <a:ln w="25400" cap="flat" cmpd="sng" algn="ctr">
            <a:solidFill>
              <a:srgbClr val="BBE0E3">
                <a:shade val="50000"/>
              </a:srgbClr>
            </a:solidFill>
            <a:prstDash val="solid"/>
          </a:ln>
          <a:effectLst/>
        </p:spPr>
        <p:txBody>
          <a:bodyPr rtlCol="0" anchor="ctr"/>
          <a:lstStyle/>
          <a:p>
            <a:pPr algn="ctr"/>
            <a:r>
              <a:rPr lang="en-US" sz="1300" b="1" kern="0" dirty="0">
                <a:solidFill>
                  <a:srgbClr val="FFFFFF"/>
                </a:solidFill>
                <a:ea typeface="ＭＳ Ｐゴシック"/>
                <a:cs typeface="Calibri" pitchFamily="34" charset="0"/>
              </a:rPr>
              <a:t>Selection &amp; design of clean cooking products</a:t>
            </a:r>
          </a:p>
        </p:txBody>
      </p:sp>
      <p:sp>
        <p:nvSpPr>
          <p:cNvPr id="33" name="Rounded Rectangle 32"/>
          <p:cNvSpPr/>
          <p:nvPr/>
        </p:nvSpPr>
        <p:spPr bwMode="auto">
          <a:xfrm>
            <a:off x="3098275" y="1422326"/>
            <a:ext cx="1492081" cy="762149"/>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defRPr/>
            </a:pPr>
            <a:r>
              <a:rPr lang="en-US" sz="1200" b="1" kern="0" dirty="0" smtClean="0">
                <a:solidFill>
                  <a:sysClr val="windowText" lastClr="000000"/>
                </a:solidFill>
              </a:rPr>
              <a:t>Components of Enhanced Livelihoods</a:t>
            </a:r>
            <a:endParaRPr lang="en-US" sz="1200" b="1" kern="0" dirty="0" smtClean="0">
              <a:solidFill>
                <a:srgbClr val="000000"/>
              </a:solidFill>
            </a:endParaRPr>
          </a:p>
        </p:txBody>
      </p:sp>
      <p:sp>
        <p:nvSpPr>
          <p:cNvPr id="34" name="Rounded Rectangle 33"/>
          <p:cNvSpPr/>
          <p:nvPr/>
        </p:nvSpPr>
        <p:spPr bwMode="auto">
          <a:xfrm>
            <a:off x="5469837" y="1295400"/>
            <a:ext cx="1425086" cy="1016000"/>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defRPr/>
            </a:pPr>
            <a:r>
              <a:rPr lang="en-US" sz="1200" b="1" kern="0" dirty="0" smtClean="0">
                <a:solidFill>
                  <a:sysClr val="windowText" lastClr="000000"/>
                </a:solidFill>
              </a:rPr>
              <a:t>Outcomes of Expanded Livelihood Opportunities</a:t>
            </a:r>
            <a:endParaRPr lang="en-US" sz="1200" b="1" kern="0" dirty="0" smtClean="0">
              <a:solidFill>
                <a:srgbClr val="000000"/>
              </a:solidFill>
            </a:endParaRPr>
          </a:p>
        </p:txBody>
      </p:sp>
      <p:sp>
        <p:nvSpPr>
          <p:cNvPr id="35" name="Rectangle 34"/>
          <p:cNvSpPr/>
          <p:nvPr/>
        </p:nvSpPr>
        <p:spPr>
          <a:xfrm>
            <a:off x="232843" y="2865531"/>
            <a:ext cx="2191276" cy="409491"/>
          </a:xfrm>
          <a:prstGeom prst="rect">
            <a:avLst/>
          </a:prstGeom>
          <a:solidFill>
            <a:srgbClr val="4760C9"/>
          </a:solidFill>
          <a:ln w="25400" cap="flat" cmpd="sng" algn="ctr">
            <a:solidFill>
              <a:srgbClr val="BBE0E3">
                <a:shade val="50000"/>
              </a:srgbClr>
            </a:solidFill>
            <a:prstDash val="solid"/>
          </a:ln>
          <a:effectLst/>
        </p:spPr>
        <p:txBody>
          <a:bodyPr rtlCol="0" anchor="ctr"/>
          <a:lstStyle/>
          <a:p>
            <a:pPr algn="ctr"/>
            <a:r>
              <a:rPr lang="en-US" sz="1300" b="1" kern="0" dirty="0">
                <a:solidFill>
                  <a:srgbClr val="FFFFFF"/>
                </a:solidFill>
                <a:ea typeface="ＭＳ Ｐゴシック"/>
                <a:cs typeface="Calibri" pitchFamily="34" charset="0"/>
              </a:rPr>
              <a:t>SME owners &amp; executives</a:t>
            </a:r>
          </a:p>
        </p:txBody>
      </p:sp>
      <p:sp>
        <p:nvSpPr>
          <p:cNvPr id="42" name="Rectangle 41"/>
          <p:cNvSpPr/>
          <p:nvPr/>
        </p:nvSpPr>
        <p:spPr>
          <a:xfrm>
            <a:off x="5181600" y="5943600"/>
            <a:ext cx="1995638" cy="632708"/>
          </a:xfrm>
          <a:prstGeom prst="rect">
            <a:avLst/>
          </a:prstGeom>
          <a:solidFill>
            <a:srgbClr val="4760C9"/>
          </a:solidFill>
          <a:ln w="25400" cap="flat" cmpd="sng" algn="ctr">
            <a:solidFill>
              <a:srgbClr val="BBE0E3">
                <a:shade val="50000"/>
              </a:srgbClr>
            </a:solidFill>
            <a:prstDash val="solid"/>
          </a:ln>
          <a:effectLst/>
        </p:spPr>
        <p:txBody>
          <a:bodyPr rtlCol="0" anchor="ctr"/>
          <a:lstStyle/>
          <a:p>
            <a:pPr algn="ctr"/>
            <a:r>
              <a:rPr lang="en-US" sz="1300" b="1" kern="0" dirty="0">
                <a:solidFill>
                  <a:srgbClr val="FFFFFF"/>
                </a:solidFill>
                <a:ea typeface="ＭＳ Ｐゴシック"/>
                <a:cs typeface="Calibri" pitchFamily="34" charset="0"/>
              </a:rPr>
              <a:t>Financing options for consumers</a:t>
            </a:r>
          </a:p>
        </p:txBody>
      </p:sp>
      <p:sp>
        <p:nvSpPr>
          <p:cNvPr id="44" name="Right Arrow 43"/>
          <p:cNvSpPr/>
          <p:nvPr/>
        </p:nvSpPr>
        <p:spPr bwMode="auto">
          <a:xfrm>
            <a:off x="4717529" y="1670050"/>
            <a:ext cx="512351" cy="266701"/>
          </a:xfrm>
          <a:prstGeom prst="rightArrow">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US" sz="2400" kern="0" dirty="0" smtClean="0">
              <a:solidFill>
                <a:srgbClr val="000000"/>
              </a:solidFill>
              <a:latin typeface="Arial" charset="0"/>
              <a:ea typeface="ＭＳ Ｐゴシック" pitchFamily="1" charset="-128"/>
            </a:endParaRPr>
          </a:p>
        </p:txBody>
      </p:sp>
      <p:sp>
        <p:nvSpPr>
          <p:cNvPr id="55" name="Right Bracket 54"/>
          <p:cNvSpPr/>
          <p:nvPr/>
        </p:nvSpPr>
        <p:spPr>
          <a:xfrm>
            <a:off x="2290870" y="2311400"/>
            <a:ext cx="256175" cy="3962400"/>
          </a:xfrm>
          <a:prstGeom prst="rightBracket">
            <a:avLst/>
          </a:prstGeom>
          <a:ln w="22225">
            <a:solidFill>
              <a:srgbClr val="3C8C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7" name="Straight Arrow Connector 56"/>
          <p:cNvCxnSpPr>
            <a:endCxn id="5" idx="1"/>
          </p:cNvCxnSpPr>
          <p:nvPr/>
        </p:nvCxnSpPr>
        <p:spPr>
          <a:xfrm>
            <a:off x="2547045" y="2789288"/>
            <a:ext cx="258707"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endCxn id="12" idx="1"/>
          </p:cNvCxnSpPr>
          <p:nvPr/>
        </p:nvCxnSpPr>
        <p:spPr>
          <a:xfrm>
            <a:off x="2547045" y="3331892"/>
            <a:ext cx="258443" cy="6738"/>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endCxn id="13" idx="1"/>
          </p:cNvCxnSpPr>
          <p:nvPr/>
        </p:nvCxnSpPr>
        <p:spPr>
          <a:xfrm>
            <a:off x="2537480" y="5146295"/>
            <a:ext cx="268272" cy="365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a:off x="2537480" y="3962400"/>
            <a:ext cx="260709"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sp>
        <p:nvSpPr>
          <p:cNvPr id="74" name="Right Bracket 73"/>
          <p:cNvSpPr/>
          <p:nvPr/>
        </p:nvSpPr>
        <p:spPr>
          <a:xfrm>
            <a:off x="4717530" y="2464589"/>
            <a:ext cx="273226" cy="3656022"/>
          </a:xfrm>
          <a:prstGeom prst="rightBracket">
            <a:avLst/>
          </a:prstGeom>
          <a:ln w="22225">
            <a:solidFill>
              <a:srgbClr val="3C8C9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5" name="Straight Arrow Connector 74"/>
          <p:cNvCxnSpPr/>
          <p:nvPr/>
        </p:nvCxnSpPr>
        <p:spPr>
          <a:xfrm>
            <a:off x="4990756" y="4191000"/>
            <a:ext cx="260709"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2784523" y="5588528"/>
            <a:ext cx="2100886" cy="430695"/>
          </a:xfrm>
          <a:prstGeom prst="rect">
            <a:avLst/>
          </a:prstGeom>
          <a:solidFill>
            <a:srgbClr val="BBE0E3"/>
          </a:solidFill>
          <a:ln w="25400" cap="flat" cmpd="sng" algn="ctr">
            <a:solidFill>
              <a:srgbClr val="BBE0E3">
                <a:shade val="50000"/>
              </a:srgbClr>
            </a:solidFill>
            <a:prstDash val="solid"/>
          </a:ln>
          <a:effectLst/>
        </p:spPr>
        <p:txBody>
          <a:bodyPr rtlCol="0" anchor="ctr"/>
          <a:lstStyle/>
          <a:p>
            <a:pPr algn="ctr">
              <a:defRPr/>
            </a:pPr>
            <a:r>
              <a:rPr lang="en-US" sz="1200" kern="0" dirty="0" smtClean="0">
                <a:solidFill>
                  <a:srgbClr val="000000"/>
                </a:solidFill>
                <a:ea typeface="ＭＳ Ｐゴシック"/>
                <a:cs typeface="Calibri" pitchFamily="34" charset="0"/>
              </a:rPr>
              <a:t>Expanded access to capital/credit </a:t>
            </a:r>
          </a:p>
        </p:txBody>
      </p:sp>
      <p:cxnSp>
        <p:nvCxnSpPr>
          <p:cNvPr id="78" name="Straight Arrow Connector 77"/>
          <p:cNvCxnSpPr>
            <a:endCxn id="77" idx="1"/>
          </p:cNvCxnSpPr>
          <p:nvPr/>
        </p:nvCxnSpPr>
        <p:spPr>
          <a:xfrm>
            <a:off x="2537480" y="5803876"/>
            <a:ext cx="247043"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7821857" y="3787673"/>
            <a:ext cx="1066800" cy="1009854"/>
          </a:xfrm>
          <a:prstGeom prst="rect">
            <a:avLst/>
          </a:prstGeom>
          <a:solidFill>
            <a:schemeClr val="tx2">
              <a:lumMod val="50000"/>
              <a:alpha val="80000"/>
            </a:schemeClr>
          </a:solidFill>
          <a:ln w="25400" cap="flat" cmpd="sng" algn="ctr">
            <a:solidFill>
              <a:srgbClr val="BBE0E3">
                <a:shade val="50000"/>
              </a:srgbClr>
            </a:solidFill>
            <a:prstDash val="solid"/>
          </a:ln>
          <a:effectLst/>
        </p:spPr>
        <p:txBody>
          <a:bodyPr rtlCol="0" anchor="ctr"/>
          <a:lstStyle/>
          <a:p>
            <a:pPr algn="ctr">
              <a:defRPr/>
            </a:pPr>
            <a:r>
              <a:rPr lang="en-US" sz="1300" b="1" kern="0" dirty="0" smtClean="0">
                <a:solidFill>
                  <a:srgbClr val="FFFFFF"/>
                </a:solidFill>
                <a:ea typeface="ＭＳ Ｐゴシック"/>
                <a:cs typeface="Calibri" pitchFamily="34" charset="0"/>
              </a:rPr>
              <a:t>Enhanced economic well-being</a:t>
            </a:r>
            <a:endParaRPr lang="en-US" sz="1300" b="1" kern="0" dirty="0">
              <a:solidFill>
                <a:srgbClr val="FFFFFF"/>
              </a:solidFill>
              <a:ea typeface="ＭＳ Ｐゴシック"/>
              <a:cs typeface="Calibri" pitchFamily="34" charset="0"/>
            </a:endParaRPr>
          </a:p>
        </p:txBody>
      </p:sp>
      <p:cxnSp>
        <p:nvCxnSpPr>
          <p:cNvPr id="22" name="Straight Arrow Connector 21"/>
          <p:cNvCxnSpPr>
            <a:stCxn id="42" idx="3"/>
          </p:cNvCxnSpPr>
          <p:nvPr/>
        </p:nvCxnSpPr>
        <p:spPr>
          <a:xfrm flipV="1">
            <a:off x="7177238" y="6248400"/>
            <a:ext cx="671362" cy="11554"/>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bwMode="auto">
          <a:xfrm>
            <a:off x="7642714" y="1612863"/>
            <a:ext cx="1425086" cy="381075"/>
          </a:xfrm>
          <a:prstGeom prst="roundRect">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eaLnBrk="0" fontAlgn="base" hangingPunct="0">
              <a:spcBef>
                <a:spcPct val="0"/>
              </a:spcBef>
              <a:spcAft>
                <a:spcPct val="0"/>
              </a:spcAft>
              <a:defRPr/>
            </a:pPr>
            <a:r>
              <a:rPr lang="en-US" sz="1200" b="1" kern="0" dirty="0" smtClean="0">
                <a:solidFill>
                  <a:sysClr val="windowText" lastClr="000000"/>
                </a:solidFill>
              </a:rPr>
              <a:t>Ultimate Goal</a:t>
            </a:r>
            <a:endParaRPr lang="en-US" sz="1200" b="1" kern="0" dirty="0" smtClean="0">
              <a:solidFill>
                <a:srgbClr val="000000"/>
              </a:solidFill>
            </a:endParaRPr>
          </a:p>
        </p:txBody>
      </p:sp>
      <p:sp>
        <p:nvSpPr>
          <p:cNvPr id="50" name="Right Arrow 49"/>
          <p:cNvSpPr/>
          <p:nvPr/>
        </p:nvSpPr>
        <p:spPr bwMode="auto">
          <a:xfrm>
            <a:off x="7010400" y="1670050"/>
            <a:ext cx="512351" cy="266701"/>
          </a:xfrm>
          <a:prstGeom prst="rightArrow">
            <a:avLst/>
          </a:prstGeom>
          <a:solidFill>
            <a:srgbClr val="D6A300">
              <a:alpha val="58000"/>
            </a:srgbClr>
          </a:solidFill>
          <a:ln w="9525" cap="flat" cmpd="sng" algn="ctr">
            <a:solidFill>
              <a:schemeClr val="bg1">
                <a:lumMod val="65000"/>
              </a:schemeClr>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defRPr/>
            </a:pPr>
            <a:endParaRPr lang="en-US" sz="2400" kern="0" dirty="0" smtClean="0">
              <a:solidFill>
                <a:srgbClr val="000000"/>
              </a:solidFill>
              <a:latin typeface="Arial" charset="0"/>
              <a:ea typeface="ＭＳ Ｐゴシック" pitchFamily="1" charset="-128"/>
            </a:endParaRPr>
          </a:p>
        </p:txBody>
      </p:sp>
      <p:cxnSp>
        <p:nvCxnSpPr>
          <p:cNvPr id="51" name="Straight Arrow Connector 50"/>
          <p:cNvCxnSpPr/>
          <p:nvPr/>
        </p:nvCxnSpPr>
        <p:spPr>
          <a:xfrm>
            <a:off x="2572357" y="4495800"/>
            <a:ext cx="247043" cy="0"/>
          </a:xfrm>
          <a:prstGeom prst="straightConnector1">
            <a:avLst/>
          </a:prstGeom>
          <a:ln w="22225">
            <a:solidFill>
              <a:srgbClr val="3C8C93"/>
            </a:solidFill>
            <a:tailEnd type="arrow"/>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22729" y="1295400"/>
            <a:ext cx="2611504" cy="54102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9726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3" presetClass="path" presetSubtype="0" accel="50000" decel="50000" fill="hold" grpId="1" nodeType="clickEffect">
                                  <p:stCondLst>
                                    <p:cond delay="0"/>
                                  </p:stCondLst>
                                  <p:childTnLst>
                                    <p:animMotion origin="layout" path="M -3.61111E-6 4.44444E-6 L 0.28108 4.44444E-6 " pathEditMode="relative" rAng="0" ptsTypes="AA">
                                      <p:cBhvr>
                                        <p:cTn id="13" dur="2000" fill="hold"/>
                                        <p:tgtEl>
                                          <p:spTgt spid="2"/>
                                        </p:tgtEl>
                                        <p:attrNameLst>
                                          <p:attrName>ppt_x</p:attrName>
                                          <p:attrName>ppt_y</p:attrName>
                                        </p:attrNameLst>
                                      </p:cBhvr>
                                      <p:rCtr x="14045" y="0"/>
                                    </p:animMotion>
                                  </p:childTnLst>
                                </p:cTn>
                              </p:par>
                            </p:childTnLst>
                          </p:cTn>
                        </p:par>
                      </p:childTnLst>
                    </p:cTn>
                  </p:par>
                  <p:par>
                    <p:cTn id="14" fill="hold">
                      <p:stCondLst>
                        <p:cond delay="indefinite"/>
                      </p:stCondLst>
                      <p:childTnLst>
                        <p:par>
                          <p:cTn id="15" fill="hold">
                            <p:stCondLst>
                              <p:cond delay="0"/>
                            </p:stCondLst>
                            <p:childTnLst>
                              <p:par>
                                <p:cTn id="16" presetID="42" presetClass="path" presetSubtype="0" accel="50000" decel="50000" fill="hold" grpId="2" nodeType="clickEffect">
                                  <p:stCondLst>
                                    <p:cond delay="0"/>
                                  </p:stCondLst>
                                  <p:childTnLst>
                                    <p:animMotion origin="layout" path="M 0.28108 4.44444E-6 L 0.53108 4.44444E-6 " pathEditMode="relative" rAng="0" ptsTypes="AA">
                                      <p:cBhvr>
                                        <p:cTn id="17" dur="2000" fill="hold"/>
                                        <p:tgtEl>
                                          <p:spTgt spid="2"/>
                                        </p:tgtEl>
                                        <p:attrNameLst>
                                          <p:attrName>ppt_x</p:attrName>
                                          <p:attrName>ppt_y</p:attrName>
                                        </p:attrNameLst>
                                      </p:cBhvr>
                                      <p:rCtr x="12500" y="0"/>
                                    </p:animMotion>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grpId="3" nodeType="clickEffect">
                                  <p:stCondLst>
                                    <p:cond delay="0"/>
                                  </p:stCondLst>
                                  <p:childTnLst>
                                    <p:animMotion origin="layout" path="M 0.53108 3.33333E-6 L 0.77275 3.33333E-6 " pathEditMode="relative" rAng="0" ptsTypes="AA">
                                      <p:cBhvr>
                                        <p:cTn id="21" dur="2000" fill="hold"/>
                                        <p:tgtEl>
                                          <p:spTgt spid="2"/>
                                        </p:tgtEl>
                                        <p:attrNameLst>
                                          <p:attrName>ppt_x</p:attrName>
                                          <p:attrName>ppt_y</p:attrName>
                                        </p:attrNameLst>
                                      </p:cBhvr>
                                      <p:rCtr x="1208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P spid="2" grpId="3"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0074" y="1736073"/>
            <a:ext cx="7341756" cy="42999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0" name="TextBox 3"/>
          <p:cNvSpPr txBox="1">
            <a:spLocks noChangeArrowheads="1"/>
          </p:cNvSpPr>
          <p:nvPr/>
        </p:nvSpPr>
        <p:spPr bwMode="auto">
          <a:xfrm>
            <a:off x="255120" y="6017020"/>
            <a:ext cx="8092193" cy="397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5195" tIns="42597" rIns="85195" bIns="42597">
            <a:spAutoFit/>
          </a:bodyPr>
          <a:lstStyle>
            <a:lvl1pPr>
              <a:spcBef>
                <a:spcPct val="20000"/>
              </a:spcBef>
              <a:buClr>
                <a:srgbClr val="D8A919"/>
              </a:buClr>
              <a:buChar char="•"/>
              <a:defRPr sz="3400">
                <a:solidFill>
                  <a:srgbClr val="481F72"/>
                </a:solidFill>
                <a:latin typeface="Arial" charset="0"/>
                <a:ea typeface="MS PGothic" pitchFamily="34" charset="-128"/>
              </a:defRPr>
            </a:lvl1pPr>
            <a:lvl2pPr marL="742950" indent="-285750">
              <a:spcBef>
                <a:spcPct val="20000"/>
              </a:spcBef>
              <a:buClr>
                <a:srgbClr val="D8A919"/>
              </a:buClr>
              <a:buChar char="–"/>
              <a:defRPr sz="3400">
                <a:solidFill>
                  <a:srgbClr val="481F72"/>
                </a:solidFill>
                <a:latin typeface="Arial" charset="0"/>
                <a:ea typeface="MS PGothic" pitchFamily="34" charset="-128"/>
              </a:defRPr>
            </a:lvl2pPr>
            <a:lvl3pPr marL="1143000" indent="-228600">
              <a:spcBef>
                <a:spcPct val="20000"/>
              </a:spcBef>
              <a:buClr>
                <a:srgbClr val="D8A919"/>
              </a:buClr>
              <a:buChar char="•"/>
              <a:defRPr sz="3400">
                <a:solidFill>
                  <a:srgbClr val="481F72"/>
                </a:solidFill>
                <a:latin typeface="Arial" charset="0"/>
                <a:ea typeface="MS PGothic" pitchFamily="34" charset="-128"/>
              </a:defRPr>
            </a:lvl3pPr>
            <a:lvl4pPr marL="1600200" indent="-228600">
              <a:spcBef>
                <a:spcPct val="20000"/>
              </a:spcBef>
              <a:buClr>
                <a:srgbClr val="D8A919"/>
              </a:buClr>
              <a:buChar char="–"/>
              <a:defRPr sz="3400">
                <a:solidFill>
                  <a:srgbClr val="481F72"/>
                </a:solidFill>
                <a:latin typeface="Arial" charset="0"/>
                <a:ea typeface="MS PGothic" pitchFamily="34" charset="-128"/>
              </a:defRPr>
            </a:lvl4pPr>
            <a:lvl5pPr marL="2057400" indent="-228600">
              <a:spcBef>
                <a:spcPct val="20000"/>
              </a:spcBef>
              <a:buClr>
                <a:srgbClr val="D8A919"/>
              </a:buClr>
              <a:buChar char="»"/>
              <a:defRPr sz="3400">
                <a:solidFill>
                  <a:srgbClr val="481F72"/>
                </a:solidFill>
                <a:latin typeface="Arial" charset="0"/>
                <a:ea typeface="MS PGothic" pitchFamily="34" charset="-128"/>
              </a:defRPr>
            </a:lvl5pPr>
            <a:lvl6pPr marL="25146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a:buFontTx/>
              <a:buNone/>
            </a:pPr>
            <a:r>
              <a:rPr lang="en-US" altLang="en-US" sz="1000" b="1">
                <a:solidFill>
                  <a:schemeClr val="tx1"/>
                </a:solidFill>
                <a:latin typeface="Verdana" pitchFamily="34" charset="0"/>
              </a:rPr>
              <a:t>Source: </a:t>
            </a:r>
            <a:r>
              <a:rPr lang="en-US" altLang="en-US" sz="1000">
                <a:solidFill>
                  <a:schemeClr val="tx1"/>
                </a:solidFill>
                <a:latin typeface="Verdana" pitchFamily="34" charset="0"/>
              </a:rPr>
              <a:t>ICRW (2011). Understanding and Measuring Women’s Economic Empowerment: Definition, Framework and Indicators. Graph: MarketShare Associates (2014)</a:t>
            </a:r>
          </a:p>
        </p:txBody>
      </p:sp>
      <p:sp>
        <p:nvSpPr>
          <p:cNvPr id="10245" name="Oval 1"/>
          <p:cNvSpPr>
            <a:spLocks noChangeArrowheads="1"/>
          </p:cNvSpPr>
          <p:nvPr/>
        </p:nvSpPr>
        <p:spPr bwMode="auto">
          <a:xfrm>
            <a:off x="5356006" y="2383993"/>
            <a:ext cx="493827" cy="513363"/>
          </a:xfrm>
          <a:prstGeom prst="ellipse">
            <a:avLst/>
          </a:prstGeom>
          <a:solidFill>
            <a:srgbClr val="FFA401">
              <a:alpha val="65881"/>
            </a:srgbClr>
          </a:solidFill>
          <a:ln w="19050" algn="ctr">
            <a:solidFill>
              <a:schemeClr val="bg1"/>
            </a:solidFill>
            <a:round/>
            <a:headEnd/>
            <a:tailEnd/>
          </a:ln>
        </p:spPr>
        <p:txBody>
          <a:bodyPr lIns="0" tIns="42597" rIns="0" bIns="42597" anchor="ctr"/>
          <a:lstStyle>
            <a:lvl1pPr>
              <a:spcBef>
                <a:spcPct val="20000"/>
              </a:spcBef>
              <a:buClr>
                <a:srgbClr val="D8A919"/>
              </a:buClr>
              <a:buChar char="•"/>
              <a:defRPr sz="3400">
                <a:solidFill>
                  <a:srgbClr val="481F72"/>
                </a:solidFill>
                <a:latin typeface="Arial" charset="0"/>
                <a:ea typeface="MS PGothic" pitchFamily="34" charset="-128"/>
              </a:defRPr>
            </a:lvl1pPr>
            <a:lvl2pPr marL="742950" indent="-285750">
              <a:spcBef>
                <a:spcPct val="20000"/>
              </a:spcBef>
              <a:buClr>
                <a:srgbClr val="D8A919"/>
              </a:buClr>
              <a:buChar char="–"/>
              <a:defRPr sz="3400">
                <a:solidFill>
                  <a:srgbClr val="481F72"/>
                </a:solidFill>
                <a:latin typeface="Arial" charset="0"/>
                <a:ea typeface="MS PGothic" pitchFamily="34" charset="-128"/>
              </a:defRPr>
            </a:lvl2pPr>
            <a:lvl3pPr marL="1143000" indent="-228600">
              <a:spcBef>
                <a:spcPct val="20000"/>
              </a:spcBef>
              <a:buClr>
                <a:srgbClr val="D8A919"/>
              </a:buClr>
              <a:buChar char="•"/>
              <a:defRPr sz="3400">
                <a:solidFill>
                  <a:srgbClr val="481F72"/>
                </a:solidFill>
                <a:latin typeface="Arial" charset="0"/>
                <a:ea typeface="MS PGothic" pitchFamily="34" charset="-128"/>
              </a:defRPr>
            </a:lvl3pPr>
            <a:lvl4pPr marL="1600200" indent="-228600">
              <a:spcBef>
                <a:spcPct val="20000"/>
              </a:spcBef>
              <a:buClr>
                <a:srgbClr val="D8A919"/>
              </a:buClr>
              <a:buChar char="–"/>
              <a:defRPr sz="3400">
                <a:solidFill>
                  <a:srgbClr val="481F72"/>
                </a:solidFill>
                <a:latin typeface="Arial" charset="0"/>
                <a:ea typeface="MS PGothic" pitchFamily="34" charset="-128"/>
              </a:defRPr>
            </a:lvl4pPr>
            <a:lvl5pPr marL="2057400" indent="-228600">
              <a:spcBef>
                <a:spcPct val="20000"/>
              </a:spcBef>
              <a:buClr>
                <a:srgbClr val="D8A919"/>
              </a:buClr>
              <a:buChar char="»"/>
              <a:defRPr sz="3400">
                <a:solidFill>
                  <a:srgbClr val="481F72"/>
                </a:solidFill>
                <a:latin typeface="Arial" charset="0"/>
                <a:ea typeface="MS PGothic" pitchFamily="34" charset="-128"/>
              </a:defRPr>
            </a:lvl5pPr>
            <a:lvl6pPr marL="25146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a:spcBef>
                <a:spcPct val="0"/>
              </a:spcBef>
              <a:buClrTx/>
              <a:buFontTx/>
              <a:buNone/>
            </a:pPr>
            <a:r>
              <a:rPr lang="en-US" altLang="en-US" sz="900">
                <a:solidFill>
                  <a:schemeClr val="bg1"/>
                </a:solidFill>
              </a:rPr>
              <a:t>Safety</a:t>
            </a:r>
          </a:p>
        </p:txBody>
      </p:sp>
      <p:cxnSp>
        <p:nvCxnSpPr>
          <p:cNvPr id="10246" name="Straight Arrow Connector 2"/>
          <p:cNvCxnSpPr>
            <a:cxnSpLocks noChangeShapeType="1"/>
            <a:endCxn id="10245" idx="2"/>
          </p:cNvCxnSpPr>
          <p:nvPr/>
        </p:nvCxnSpPr>
        <p:spPr bwMode="auto">
          <a:xfrm flipV="1">
            <a:off x="5163548" y="2639943"/>
            <a:ext cx="192458" cy="100917"/>
          </a:xfrm>
          <a:prstGeom prst="straightConnector1">
            <a:avLst/>
          </a:prstGeom>
          <a:noFill/>
          <a:ln w="19050" algn="ctr">
            <a:solidFill>
              <a:srgbClr val="FFC000"/>
            </a:solidFill>
            <a:round/>
            <a:headEnd/>
            <a:tailEnd/>
          </a:ln>
          <a:extLst>
            <a:ext uri="{909E8E84-426E-40DD-AFC4-6F175D3DCCD1}">
              <a14:hiddenFill xmlns:a14="http://schemas.microsoft.com/office/drawing/2010/main">
                <a:noFill/>
              </a14:hiddenFill>
            </a:ext>
          </a:extLst>
        </p:spPr>
      </p:cxnSp>
      <p:cxnSp>
        <p:nvCxnSpPr>
          <p:cNvPr id="10248" name="Straight Arrow Connector 12"/>
          <p:cNvCxnSpPr>
            <a:cxnSpLocks noChangeShapeType="1"/>
          </p:cNvCxnSpPr>
          <p:nvPr/>
        </p:nvCxnSpPr>
        <p:spPr bwMode="auto">
          <a:xfrm flipH="1" flipV="1">
            <a:off x="5160565" y="3097728"/>
            <a:ext cx="98467" cy="55578"/>
          </a:xfrm>
          <a:prstGeom prst="straightConnector1">
            <a:avLst/>
          </a:prstGeom>
          <a:noFill/>
          <a:ln w="19050" algn="ctr">
            <a:solidFill>
              <a:srgbClr val="FFC000"/>
            </a:solidFill>
            <a:round/>
            <a:headEnd/>
            <a:tailEnd/>
          </a:ln>
          <a:extLst>
            <a:ext uri="{909E8E84-426E-40DD-AFC4-6F175D3DCCD1}">
              <a14:hiddenFill xmlns:a14="http://schemas.microsoft.com/office/drawing/2010/main">
                <a:noFill/>
              </a14:hiddenFill>
            </a:ext>
          </a:extLst>
        </p:spPr>
      </p:cxnSp>
      <p:sp>
        <p:nvSpPr>
          <p:cNvPr id="10249" name="Oval 60"/>
          <p:cNvSpPr>
            <a:spLocks noChangeArrowheads="1"/>
          </p:cNvSpPr>
          <p:nvPr/>
        </p:nvSpPr>
        <p:spPr bwMode="auto">
          <a:xfrm>
            <a:off x="3732793" y="5278423"/>
            <a:ext cx="495319" cy="513362"/>
          </a:xfrm>
          <a:prstGeom prst="ellipse">
            <a:avLst/>
          </a:prstGeom>
          <a:solidFill>
            <a:srgbClr val="AECC4C">
              <a:alpha val="81175"/>
            </a:srgbClr>
          </a:solidFill>
          <a:ln w="19050" algn="ctr">
            <a:solidFill>
              <a:schemeClr val="bg1"/>
            </a:solidFill>
            <a:round/>
            <a:headEnd/>
            <a:tailEnd/>
          </a:ln>
        </p:spPr>
        <p:txBody>
          <a:bodyPr lIns="0" tIns="42597" rIns="0" bIns="42597" anchor="ctr"/>
          <a:lstStyle>
            <a:lvl1pPr>
              <a:spcBef>
                <a:spcPct val="20000"/>
              </a:spcBef>
              <a:buClr>
                <a:srgbClr val="D8A919"/>
              </a:buClr>
              <a:buChar char="•"/>
              <a:defRPr sz="3400">
                <a:solidFill>
                  <a:srgbClr val="481F72"/>
                </a:solidFill>
                <a:latin typeface="Arial" charset="0"/>
                <a:ea typeface="MS PGothic" pitchFamily="34" charset="-128"/>
              </a:defRPr>
            </a:lvl1pPr>
            <a:lvl2pPr marL="742950" indent="-285750">
              <a:spcBef>
                <a:spcPct val="20000"/>
              </a:spcBef>
              <a:buClr>
                <a:srgbClr val="D8A919"/>
              </a:buClr>
              <a:buChar char="–"/>
              <a:defRPr sz="3400">
                <a:solidFill>
                  <a:srgbClr val="481F72"/>
                </a:solidFill>
                <a:latin typeface="Arial" charset="0"/>
                <a:ea typeface="MS PGothic" pitchFamily="34" charset="-128"/>
              </a:defRPr>
            </a:lvl2pPr>
            <a:lvl3pPr marL="1143000" indent="-228600">
              <a:spcBef>
                <a:spcPct val="20000"/>
              </a:spcBef>
              <a:buClr>
                <a:srgbClr val="D8A919"/>
              </a:buClr>
              <a:buChar char="•"/>
              <a:defRPr sz="3400">
                <a:solidFill>
                  <a:srgbClr val="481F72"/>
                </a:solidFill>
                <a:latin typeface="Arial" charset="0"/>
                <a:ea typeface="MS PGothic" pitchFamily="34" charset="-128"/>
              </a:defRPr>
            </a:lvl3pPr>
            <a:lvl4pPr marL="1600200" indent="-228600">
              <a:spcBef>
                <a:spcPct val="20000"/>
              </a:spcBef>
              <a:buClr>
                <a:srgbClr val="D8A919"/>
              </a:buClr>
              <a:buChar char="–"/>
              <a:defRPr sz="3400">
                <a:solidFill>
                  <a:srgbClr val="481F72"/>
                </a:solidFill>
                <a:latin typeface="Arial" charset="0"/>
                <a:ea typeface="MS PGothic" pitchFamily="34" charset="-128"/>
              </a:defRPr>
            </a:lvl4pPr>
            <a:lvl5pPr marL="2057400" indent="-228600">
              <a:spcBef>
                <a:spcPct val="20000"/>
              </a:spcBef>
              <a:buClr>
                <a:srgbClr val="D8A919"/>
              </a:buClr>
              <a:buChar char="»"/>
              <a:defRPr sz="3400">
                <a:solidFill>
                  <a:srgbClr val="481F72"/>
                </a:solidFill>
                <a:latin typeface="Arial" charset="0"/>
                <a:ea typeface="MS PGothic" pitchFamily="34" charset="-128"/>
              </a:defRPr>
            </a:lvl5pPr>
            <a:lvl6pPr marL="25146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algn="ctr">
              <a:spcBef>
                <a:spcPct val="0"/>
              </a:spcBef>
              <a:buClrTx/>
              <a:buFontTx/>
              <a:buNone/>
            </a:pPr>
            <a:r>
              <a:rPr lang="en-US" altLang="en-US" sz="900" b="1">
                <a:solidFill>
                  <a:schemeClr val="bg1"/>
                </a:solidFill>
              </a:rPr>
              <a:t>Voice</a:t>
            </a:r>
          </a:p>
        </p:txBody>
      </p:sp>
      <p:cxnSp>
        <p:nvCxnSpPr>
          <p:cNvPr id="10250" name="Straight Arrow Connector 4119"/>
          <p:cNvCxnSpPr>
            <a:cxnSpLocks noChangeShapeType="1"/>
          </p:cNvCxnSpPr>
          <p:nvPr/>
        </p:nvCxnSpPr>
        <p:spPr bwMode="auto">
          <a:xfrm>
            <a:off x="3980452" y="5102914"/>
            <a:ext cx="0" cy="203297"/>
          </a:xfrm>
          <a:prstGeom prst="straightConnector1">
            <a:avLst/>
          </a:prstGeom>
          <a:noFill/>
          <a:ln w="19050" algn="ctr">
            <a:solidFill>
              <a:srgbClr val="AECC4C"/>
            </a:solidFill>
            <a:round/>
            <a:headEnd/>
            <a:tailEnd/>
          </a:ln>
          <a:extLst>
            <a:ext uri="{909E8E84-426E-40DD-AFC4-6F175D3DCCD1}">
              <a14:hiddenFill xmlns:a14="http://schemas.microsoft.com/office/drawing/2010/main">
                <a:noFill/>
              </a14:hiddenFill>
            </a:ext>
          </a:extLst>
        </p:spPr>
      </p:cxnSp>
      <p:sp>
        <p:nvSpPr>
          <p:cNvPr id="11" name="Title 20"/>
          <p:cNvSpPr txBox="1">
            <a:spLocks/>
          </p:cNvSpPr>
          <p:nvPr/>
        </p:nvSpPr>
        <p:spPr bwMode="auto">
          <a:xfrm>
            <a:off x="0" y="381000"/>
            <a:ext cx="7928082" cy="76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lvl1pPr defTabSz="981075">
              <a:spcBef>
                <a:spcPct val="20000"/>
              </a:spcBef>
              <a:buClr>
                <a:srgbClr val="D8A919"/>
              </a:buClr>
              <a:buChar char="•"/>
              <a:defRPr sz="3400">
                <a:solidFill>
                  <a:srgbClr val="481F72"/>
                </a:solidFill>
                <a:latin typeface="Arial" charset="0"/>
                <a:ea typeface="MS PGothic" pitchFamily="34" charset="-128"/>
              </a:defRPr>
            </a:lvl1pPr>
            <a:lvl2pPr marL="742950" indent="-285750" defTabSz="981075">
              <a:spcBef>
                <a:spcPct val="20000"/>
              </a:spcBef>
              <a:buClr>
                <a:srgbClr val="D8A919"/>
              </a:buClr>
              <a:buChar char="–"/>
              <a:defRPr sz="3400">
                <a:solidFill>
                  <a:srgbClr val="481F72"/>
                </a:solidFill>
                <a:latin typeface="Arial" charset="0"/>
                <a:ea typeface="MS PGothic" pitchFamily="34" charset="-128"/>
              </a:defRPr>
            </a:lvl2pPr>
            <a:lvl3pPr marL="1143000" indent="-228600" defTabSz="981075">
              <a:spcBef>
                <a:spcPct val="20000"/>
              </a:spcBef>
              <a:buClr>
                <a:srgbClr val="D8A919"/>
              </a:buClr>
              <a:buChar char="•"/>
              <a:defRPr sz="3400">
                <a:solidFill>
                  <a:srgbClr val="481F72"/>
                </a:solidFill>
                <a:latin typeface="Arial" charset="0"/>
                <a:ea typeface="MS PGothic" pitchFamily="34" charset="-128"/>
              </a:defRPr>
            </a:lvl3pPr>
            <a:lvl4pPr marL="1600200" indent="-228600" defTabSz="981075">
              <a:spcBef>
                <a:spcPct val="20000"/>
              </a:spcBef>
              <a:buClr>
                <a:srgbClr val="D8A919"/>
              </a:buClr>
              <a:buChar char="–"/>
              <a:defRPr sz="3400">
                <a:solidFill>
                  <a:srgbClr val="481F72"/>
                </a:solidFill>
                <a:latin typeface="Arial" charset="0"/>
                <a:ea typeface="MS PGothic" pitchFamily="34" charset="-128"/>
              </a:defRPr>
            </a:lvl4pPr>
            <a:lvl5pPr marL="2057400" indent="-228600" defTabSz="981075">
              <a:spcBef>
                <a:spcPct val="20000"/>
              </a:spcBef>
              <a:buClr>
                <a:srgbClr val="D8A919"/>
              </a:buClr>
              <a:buChar char="»"/>
              <a:defRPr sz="3400">
                <a:solidFill>
                  <a:srgbClr val="481F72"/>
                </a:solidFill>
                <a:latin typeface="Arial" charset="0"/>
                <a:ea typeface="MS PGothic" pitchFamily="34" charset="-128"/>
              </a:defRPr>
            </a:lvl5pPr>
            <a:lvl6pPr marL="25146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eaLnBrk="1" hangingPunct="1">
              <a:spcBef>
                <a:spcPct val="0"/>
              </a:spcBef>
              <a:buFontTx/>
              <a:buNone/>
            </a:pPr>
            <a:r>
              <a:rPr lang="en-US" altLang="en-US" b="1" dirty="0">
                <a:latin typeface="Calibri" panose="020F0502020204030204" pitchFamily="34" charset="0"/>
              </a:rPr>
              <a:t>Women’s Economic </a:t>
            </a:r>
            <a:r>
              <a:rPr lang="en-US" altLang="en-US" b="1" dirty="0" smtClean="0">
                <a:latin typeface="Calibri" panose="020F0502020204030204" pitchFamily="34" charset="0"/>
              </a:rPr>
              <a:t>Empowerment</a:t>
            </a:r>
            <a:endParaRPr lang="en-US" altLang="en-US" b="1" dirty="0">
              <a:latin typeface="Calibri" panose="020F0502020204030204" pitchFamily="34" charset="0"/>
            </a:endParaRPr>
          </a:p>
        </p:txBody>
      </p:sp>
      <p:sp>
        <p:nvSpPr>
          <p:cNvPr id="4107" name="Oval 1"/>
          <p:cNvSpPr>
            <a:spLocks noChangeArrowheads="1"/>
          </p:cNvSpPr>
          <p:nvPr/>
        </p:nvSpPr>
        <p:spPr bwMode="auto">
          <a:xfrm>
            <a:off x="4962138" y="1895494"/>
            <a:ext cx="786244" cy="513363"/>
          </a:xfrm>
          <a:prstGeom prst="ellipse">
            <a:avLst/>
          </a:prstGeom>
          <a:solidFill>
            <a:srgbClr val="FFA401">
              <a:alpha val="65881"/>
            </a:srgbClr>
          </a:solidFill>
          <a:ln w="19050" algn="ctr">
            <a:solidFill>
              <a:schemeClr val="bg1"/>
            </a:solidFill>
            <a:round/>
            <a:headEnd/>
            <a:tailEnd/>
          </a:ln>
        </p:spPr>
        <p:txBody>
          <a:bodyPr lIns="0" tIns="42597" rIns="0" bIns="42597" anchor="ctr"/>
          <a:lstStyle>
            <a:lvl1pPr>
              <a:spcBef>
                <a:spcPct val="20000"/>
              </a:spcBef>
              <a:buClr>
                <a:srgbClr val="D8A919"/>
              </a:buClr>
              <a:buChar char="•"/>
              <a:defRPr sz="3400">
                <a:solidFill>
                  <a:srgbClr val="481F72"/>
                </a:solidFill>
                <a:latin typeface="Arial" charset="0"/>
                <a:ea typeface="MS PGothic" pitchFamily="34" charset="-128"/>
              </a:defRPr>
            </a:lvl1pPr>
            <a:lvl2pPr marL="742950" indent="-285750">
              <a:spcBef>
                <a:spcPct val="20000"/>
              </a:spcBef>
              <a:buClr>
                <a:srgbClr val="D8A919"/>
              </a:buClr>
              <a:buChar char="–"/>
              <a:defRPr sz="3400">
                <a:solidFill>
                  <a:srgbClr val="481F72"/>
                </a:solidFill>
                <a:latin typeface="Arial" charset="0"/>
                <a:ea typeface="MS PGothic" pitchFamily="34" charset="-128"/>
              </a:defRPr>
            </a:lvl2pPr>
            <a:lvl3pPr marL="1143000" indent="-228600">
              <a:spcBef>
                <a:spcPct val="20000"/>
              </a:spcBef>
              <a:buClr>
                <a:srgbClr val="D8A919"/>
              </a:buClr>
              <a:buChar char="•"/>
              <a:defRPr sz="3400">
                <a:solidFill>
                  <a:srgbClr val="481F72"/>
                </a:solidFill>
                <a:latin typeface="Arial" charset="0"/>
                <a:ea typeface="MS PGothic" pitchFamily="34" charset="-128"/>
              </a:defRPr>
            </a:lvl3pPr>
            <a:lvl4pPr marL="1600200" indent="-228600">
              <a:spcBef>
                <a:spcPct val="20000"/>
              </a:spcBef>
              <a:buClr>
                <a:srgbClr val="D8A919"/>
              </a:buClr>
              <a:buChar char="–"/>
              <a:defRPr sz="3400">
                <a:solidFill>
                  <a:srgbClr val="481F72"/>
                </a:solidFill>
                <a:latin typeface="Arial" charset="0"/>
                <a:ea typeface="MS PGothic" pitchFamily="34" charset="-128"/>
              </a:defRPr>
            </a:lvl4pPr>
            <a:lvl5pPr marL="2057400" indent="-228600">
              <a:spcBef>
                <a:spcPct val="20000"/>
              </a:spcBef>
              <a:buClr>
                <a:srgbClr val="D8A919"/>
              </a:buClr>
              <a:buChar char="»"/>
              <a:defRPr sz="3400">
                <a:solidFill>
                  <a:srgbClr val="481F72"/>
                </a:solidFill>
                <a:latin typeface="Arial" charset="0"/>
                <a:ea typeface="MS PGothic" pitchFamily="34" charset="-128"/>
              </a:defRPr>
            </a:lvl5pPr>
            <a:lvl6pPr marL="25146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a:spcBef>
                <a:spcPct val="0"/>
              </a:spcBef>
              <a:buClrTx/>
              <a:buFontTx/>
              <a:buNone/>
            </a:pPr>
            <a:r>
              <a:rPr lang="en-US" altLang="en-US" sz="900">
                <a:solidFill>
                  <a:schemeClr val="bg1"/>
                </a:solidFill>
              </a:rPr>
              <a:t>Relations</a:t>
            </a:r>
          </a:p>
        </p:txBody>
      </p:sp>
      <p:cxnSp>
        <p:nvCxnSpPr>
          <p:cNvPr id="4108" name="Straight Arrow Connector 2"/>
          <p:cNvCxnSpPr>
            <a:cxnSpLocks noChangeShapeType="1"/>
          </p:cNvCxnSpPr>
          <p:nvPr/>
        </p:nvCxnSpPr>
        <p:spPr bwMode="auto">
          <a:xfrm flipH="1">
            <a:off x="4924840" y="2294776"/>
            <a:ext cx="137257" cy="178434"/>
          </a:xfrm>
          <a:prstGeom prst="straightConnector1">
            <a:avLst/>
          </a:prstGeom>
          <a:noFill/>
          <a:ln w="19050" algn="ctr">
            <a:solidFill>
              <a:srgbClr val="FFC000"/>
            </a:solidFill>
            <a:round/>
            <a:headEnd/>
            <a:tailEnd/>
          </a:ln>
          <a:extLst>
            <a:ext uri="{909E8E84-426E-40DD-AFC4-6F175D3DCCD1}">
              <a14:hiddenFill xmlns:a14="http://schemas.microsoft.com/office/drawing/2010/main">
                <a:noFill/>
              </a14:hiddenFill>
            </a:ext>
          </a:extLst>
        </p:spPr>
      </p:cxnSp>
      <p:sp>
        <p:nvSpPr>
          <p:cNvPr id="4109" name="Oval 1"/>
          <p:cNvSpPr>
            <a:spLocks noChangeArrowheads="1"/>
          </p:cNvSpPr>
          <p:nvPr/>
        </p:nvSpPr>
        <p:spPr bwMode="auto">
          <a:xfrm>
            <a:off x="4069967" y="1699509"/>
            <a:ext cx="936928" cy="523601"/>
          </a:xfrm>
          <a:prstGeom prst="ellipse">
            <a:avLst/>
          </a:prstGeom>
          <a:solidFill>
            <a:srgbClr val="FFA401">
              <a:alpha val="65881"/>
            </a:srgbClr>
          </a:solidFill>
          <a:ln w="19050" algn="ctr">
            <a:solidFill>
              <a:schemeClr val="bg1"/>
            </a:solidFill>
            <a:round/>
            <a:headEnd/>
            <a:tailEnd/>
          </a:ln>
        </p:spPr>
        <p:txBody>
          <a:bodyPr lIns="0" tIns="42597" rIns="0" bIns="42597" anchor="ctr"/>
          <a:lstStyle>
            <a:lvl1pPr>
              <a:spcBef>
                <a:spcPct val="20000"/>
              </a:spcBef>
              <a:buClr>
                <a:srgbClr val="D8A919"/>
              </a:buClr>
              <a:buChar char="•"/>
              <a:defRPr sz="3400">
                <a:solidFill>
                  <a:srgbClr val="481F72"/>
                </a:solidFill>
                <a:latin typeface="Arial" charset="0"/>
                <a:ea typeface="MS PGothic" pitchFamily="34" charset="-128"/>
              </a:defRPr>
            </a:lvl1pPr>
            <a:lvl2pPr marL="742950" indent="-285750">
              <a:spcBef>
                <a:spcPct val="20000"/>
              </a:spcBef>
              <a:buClr>
                <a:srgbClr val="D8A919"/>
              </a:buClr>
              <a:buChar char="–"/>
              <a:defRPr sz="3400">
                <a:solidFill>
                  <a:srgbClr val="481F72"/>
                </a:solidFill>
                <a:latin typeface="Arial" charset="0"/>
                <a:ea typeface="MS PGothic" pitchFamily="34" charset="-128"/>
              </a:defRPr>
            </a:lvl2pPr>
            <a:lvl3pPr marL="1143000" indent="-228600">
              <a:spcBef>
                <a:spcPct val="20000"/>
              </a:spcBef>
              <a:buClr>
                <a:srgbClr val="D8A919"/>
              </a:buClr>
              <a:buChar char="•"/>
              <a:defRPr sz="3400">
                <a:solidFill>
                  <a:srgbClr val="481F72"/>
                </a:solidFill>
                <a:latin typeface="Arial" charset="0"/>
                <a:ea typeface="MS PGothic" pitchFamily="34" charset="-128"/>
              </a:defRPr>
            </a:lvl3pPr>
            <a:lvl4pPr marL="1600200" indent="-228600">
              <a:spcBef>
                <a:spcPct val="20000"/>
              </a:spcBef>
              <a:buClr>
                <a:srgbClr val="D8A919"/>
              </a:buClr>
              <a:buChar char="–"/>
              <a:defRPr sz="3400">
                <a:solidFill>
                  <a:srgbClr val="481F72"/>
                </a:solidFill>
                <a:latin typeface="Arial" charset="0"/>
                <a:ea typeface="MS PGothic" pitchFamily="34" charset="-128"/>
              </a:defRPr>
            </a:lvl4pPr>
            <a:lvl5pPr marL="2057400" indent="-228600">
              <a:spcBef>
                <a:spcPct val="20000"/>
              </a:spcBef>
              <a:buClr>
                <a:srgbClr val="D8A919"/>
              </a:buClr>
              <a:buChar char="»"/>
              <a:defRPr sz="3400">
                <a:solidFill>
                  <a:srgbClr val="481F72"/>
                </a:solidFill>
                <a:latin typeface="Arial" charset="0"/>
                <a:ea typeface="MS PGothic" pitchFamily="34" charset="-128"/>
              </a:defRPr>
            </a:lvl5pPr>
            <a:lvl6pPr marL="25146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algn="ctr">
              <a:spcBef>
                <a:spcPct val="0"/>
              </a:spcBef>
              <a:buClrTx/>
              <a:buFontTx/>
              <a:buNone/>
            </a:pPr>
            <a:r>
              <a:rPr lang="en-US" altLang="en-US" sz="900">
                <a:solidFill>
                  <a:schemeClr val="bg1"/>
                </a:solidFill>
              </a:rPr>
              <a:t>Structures &amp; Institutions</a:t>
            </a:r>
          </a:p>
        </p:txBody>
      </p:sp>
      <p:cxnSp>
        <p:nvCxnSpPr>
          <p:cNvPr id="4110" name="Straight Arrow Connector 2"/>
          <p:cNvCxnSpPr>
            <a:cxnSpLocks noChangeShapeType="1"/>
          </p:cNvCxnSpPr>
          <p:nvPr/>
        </p:nvCxnSpPr>
        <p:spPr bwMode="auto">
          <a:xfrm flipV="1">
            <a:off x="4514561" y="2211409"/>
            <a:ext cx="23871" cy="143332"/>
          </a:xfrm>
          <a:prstGeom prst="straightConnector1">
            <a:avLst/>
          </a:prstGeom>
          <a:noFill/>
          <a:ln w="19050" algn="ctr">
            <a:solidFill>
              <a:srgbClr val="FFC000"/>
            </a:solidFill>
            <a:round/>
            <a:headEnd/>
            <a:tailEnd/>
          </a:ln>
          <a:extLst>
            <a:ext uri="{909E8E84-426E-40DD-AFC4-6F175D3DCCD1}">
              <a14:hiddenFill xmlns:a14="http://schemas.microsoft.com/office/drawing/2010/main">
                <a:noFill/>
              </a14:hiddenFill>
            </a:ext>
          </a:extLst>
        </p:spPr>
      </p:cxnSp>
      <p:sp>
        <p:nvSpPr>
          <p:cNvPr id="10247" name="Oval 11"/>
          <p:cNvSpPr>
            <a:spLocks noChangeArrowheads="1"/>
          </p:cNvSpPr>
          <p:nvPr/>
        </p:nvSpPr>
        <p:spPr bwMode="auto">
          <a:xfrm>
            <a:off x="5163548" y="2897355"/>
            <a:ext cx="493826" cy="513362"/>
          </a:xfrm>
          <a:prstGeom prst="ellipse">
            <a:avLst/>
          </a:prstGeom>
          <a:solidFill>
            <a:srgbClr val="FFA401">
              <a:alpha val="65881"/>
            </a:srgbClr>
          </a:solidFill>
          <a:ln w="19050" algn="ctr">
            <a:solidFill>
              <a:schemeClr val="bg1"/>
            </a:solidFill>
            <a:round/>
            <a:headEnd/>
            <a:tailEnd/>
          </a:ln>
        </p:spPr>
        <p:txBody>
          <a:bodyPr lIns="0" tIns="42597" rIns="0" bIns="42597" anchor="ctr"/>
          <a:lstStyle>
            <a:lvl1pPr>
              <a:spcBef>
                <a:spcPct val="20000"/>
              </a:spcBef>
              <a:buClr>
                <a:srgbClr val="D8A919"/>
              </a:buClr>
              <a:buChar char="•"/>
              <a:defRPr sz="3400">
                <a:solidFill>
                  <a:srgbClr val="481F72"/>
                </a:solidFill>
                <a:latin typeface="Arial" charset="0"/>
                <a:ea typeface="MS PGothic" pitchFamily="34" charset="-128"/>
              </a:defRPr>
            </a:lvl1pPr>
            <a:lvl2pPr marL="742950" indent="-285750">
              <a:spcBef>
                <a:spcPct val="20000"/>
              </a:spcBef>
              <a:buClr>
                <a:srgbClr val="D8A919"/>
              </a:buClr>
              <a:buChar char="–"/>
              <a:defRPr sz="3400">
                <a:solidFill>
                  <a:srgbClr val="481F72"/>
                </a:solidFill>
                <a:latin typeface="Arial" charset="0"/>
                <a:ea typeface="MS PGothic" pitchFamily="34" charset="-128"/>
              </a:defRPr>
            </a:lvl2pPr>
            <a:lvl3pPr marL="1143000" indent="-228600">
              <a:spcBef>
                <a:spcPct val="20000"/>
              </a:spcBef>
              <a:buClr>
                <a:srgbClr val="D8A919"/>
              </a:buClr>
              <a:buChar char="•"/>
              <a:defRPr sz="3400">
                <a:solidFill>
                  <a:srgbClr val="481F72"/>
                </a:solidFill>
                <a:latin typeface="Arial" charset="0"/>
                <a:ea typeface="MS PGothic" pitchFamily="34" charset="-128"/>
              </a:defRPr>
            </a:lvl3pPr>
            <a:lvl4pPr marL="1600200" indent="-228600">
              <a:spcBef>
                <a:spcPct val="20000"/>
              </a:spcBef>
              <a:buClr>
                <a:srgbClr val="D8A919"/>
              </a:buClr>
              <a:buChar char="–"/>
              <a:defRPr sz="3400">
                <a:solidFill>
                  <a:srgbClr val="481F72"/>
                </a:solidFill>
                <a:latin typeface="Arial" charset="0"/>
                <a:ea typeface="MS PGothic" pitchFamily="34" charset="-128"/>
              </a:defRPr>
            </a:lvl4pPr>
            <a:lvl5pPr marL="2057400" indent="-228600">
              <a:spcBef>
                <a:spcPct val="20000"/>
              </a:spcBef>
              <a:buClr>
                <a:srgbClr val="D8A919"/>
              </a:buClr>
              <a:buChar char="»"/>
              <a:defRPr sz="3400">
                <a:solidFill>
                  <a:srgbClr val="481F72"/>
                </a:solidFill>
                <a:latin typeface="Arial" charset="0"/>
                <a:ea typeface="MS PGothic" pitchFamily="34" charset="-128"/>
              </a:defRPr>
            </a:lvl5pPr>
            <a:lvl6pPr marL="25146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a:spcBef>
                <a:spcPct val="0"/>
              </a:spcBef>
              <a:buClrTx/>
              <a:buFontTx/>
              <a:buNone/>
            </a:pPr>
            <a:r>
              <a:rPr lang="en-US" altLang="en-US" sz="900">
                <a:solidFill>
                  <a:schemeClr val="bg1"/>
                </a:solidFill>
              </a:rPr>
              <a:t>Health</a:t>
            </a:r>
          </a:p>
        </p:txBody>
      </p:sp>
    </p:spTree>
    <p:extLst>
      <p:ext uri="{BB962C8B-B14F-4D97-AF65-F5344CB8AC3E}">
        <p14:creationId xmlns:p14="http://schemas.microsoft.com/office/powerpoint/2010/main" val="4650394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xit" presetSubtype="0" fill="hold" nodeType="clickEffect">
                                  <p:stCondLst>
                                    <p:cond delay="0"/>
                                  </p:stCondLst>
                                  <p:childTnLst>
                                    <p:animEffect transition="out" filter="fade">
                                      <p:cBhvr>
                                        <p:cTn id="6" dur="500"/>
                                        <p:tgtEl>
                                          <p:spTgt spid="10248"/>
                                        </p:tgtEl>
                                      </p:cBhvr>
                                    </p:animEffect>
                                    <p:set>
                                      <p:cBhvr>
                                        <p:cTn id="7" dur="1" fill="hold">
                                          <p:stCondLst>
                                            <p:cond delay="499"/>
                                          </p:stCondLst>
                                        </p:cTn>
                                        <p:tgtEl>
                                          <p:spTgt spid="10248"/>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10246"/>
                                        </p:tgtEl>
                                      </p:cBhvr>
                                    </p:animEffect>
                                    <p:set>
                                      <p:cBhvr>
                                        <p:cTn id="10" dur="1" fill="hold">
                                          <p:stCondLst>
                                            <p:cond delay="499"/>
                                          </p:stCondLst>
                                        </p:cTn>
                                        <p:tgtEl>
                                          <p:spTgt spid="10246"/>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10250"/>
                                        </p:tgtEl>
                                      </p:cBhvr>
                                    </p:animEffect>
                                    <p:set>
                                      <p:cBhvr>
                                        <p:cTn id="13" dur="1" fill="hold">
                                          <p:stCondLst>
                                            <p:cond delay="499"/>
                                          </p:stCondLst>
                                        </p:cTn>
                                        <p:tgtEl>
                                          <p:spTgt spid="10250"/>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0247"/>
                                        </p:tgtEl>
                                      </p:cBhvr>
                                    </p:animEffect>
                                    <p:set>
                                      <p:cBhvr>
                                        <p:cTn id="16" dur="1" fill="hold">
                                          <p:stCondLst>
                                            <p:cond delay="499"/>
                                          </p:stCondLst>
                                        </p:cTn>
                                        <p:tgtEl>
                                          <p:spTgt spid="10247"/>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0245"/>
                                        </p:tgtEl>
                                      </p:cBhvr>
                                    </p:animEffect>
                                    <p:set>
                                      <p:cBhvr>
                                        <p:cTn id="19" dur="1" fill="hold">
                                          <p:stCondLst>
                                            <p:cond delay="499"/>
                                          </p:stCondLst>
                                        </p:cTn>
                                        <p:tgtEl>
                                          <p:spTgt spid="10245"/>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10249"/>
                                        </p:tgtEl>
                                      </p:cBhvr>
                                    </p:animEffect>
                                    <p:set>
                                      <p:cBhvr>
                                        <p:cTn id="22" dur="1" fill="hold">
                                          <p:stCondLst>
                                            <p:cond delay="499"/>
                                          </p:stCondLst>
                                        </p:cTn>
                                        <p:tgtEl>
                                          <p:spTgt spid="10249"/>
                                        </p:tgtEl>
                                        <p:attrNameLst>
                                          <p:attrName>style.visibility</p:attrName>
                                        </p:attrNameLst>
                                      </p:cBhvr>
                                      <p:to>
                                        <p:strVal val="hidden"/>
                                      </p:to>
                                    </p:set>
                                  </p:childTnLst>
                                </p:cTn>
                              </p:par>
                              <p:par>
                                <p:cTn id="23" presetID="10"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9" grpId="0" animBg="1"/>
      <p:bldP spid="11" grpId="0"/>
      <p:bldP spid="1024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0"/>
          <p:cNvSpPr txBox="1">
            <a:spLocks/>
          </p:cNvSpPr>
          <p:nvPr/>
        </p:nvSpPr>
        <p:spPr bwMode="auto">
          <a:xfrm>
            <a:off x="255120" y="511900"/>
            <a:ext cx="7928082" cy="76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ctr"/>
          <a:lstStyle>
            <a:lvl1pPr defTabSz="981075">
              <a:spcBef>
                <a:spcPct val="20000"/>
              </a:spcBef>
              <a:buClr>
                <a:srgbClr val="D8A919"/>
              </a:buClr>
              <a:buChar char="•"/>
              <a:defRPr sz="3400">
                <a:solidFill>
                  <a:srgbClr val="481F72"/>
                </a:solidFill>
                <a:latin typeface="Arial" charset="0"/>
                <a:ea typeface="MS PGothic" pitchFamily="34" charset="-128"/>
              </a:defRPr>
            </a:lvl1pPr>
            <a:lvl2pPr marL="742950" indent="-285750" defTabSz="981075">
              <a:spcBef>
                <a:spcPct val="20000"/>
              </a:spcBef>
              <a:buClr>
                <a:srgbClr val="D8A919"/>
              </a:buClr>
              <a:buChar char="–"/>
              <a:defRPr sz="3400">
                <a:solidFill>
                  <a:srgbClr val="481F72"/>
                </a:solidFill>
                <a:latin typeface="Arial" charset="0"/>
                <a:ea typeface="MS PGothic" pitchFamily="34" charset="-128"/>
              </a:defRPr>
            </a:lvl2pPr>
            <a:lvl3pPr marL="1143000" indent="-228600" defTabSz="981075">
              <a:spcBef>
                <a:spcPct val="20000"/>
              </a:spcBef>
              <a:buClr>
                <a:srgbClr val="D8A919"/>
              </a:buClr>
              <a:buChar char="•"/>
              <a:defRPr sz="3400">
                <a:solidFill>
                  <a:srgbClr val="481F72"/>
                </a:solidFill>
                <a:latin typeface="Arial" charset="0"/>
                <a:ea typeface="MS PGothic" pitchFamily="34" charset="-128"/>
              </a:defRPr>
            </a:lvl3pPr>
            <a:lvl4pPr marL="1600200" indent="-228600" defTabSz="981075">
              <a:spcBef>
                <a:spcPct val="20000"/>
              </a:spcBef>
              <a:buClr>
                <a:srgbClr val="D8A919"/>
              </a:buClr>
              <a:buChar char="–"/>
              <a:defRPr sz="3400">
                <a:solidFill>
                  <a:srgbClr val="481F72"/>
                </a:solidFill>
                <a:latin typeface="Arial" charset="0"/>
                <a:ea typeface="MS PGothic" pitchFamily="34" charset="-128"/>
              </a:defRPr>
            </a:lvl4pPr>
            <a:lvl5pPr marL="2057400" indent="-228600" defTabSz="981075">
              <a:spcBef>
                <a:spcPct val="20000"/>
              </a:spcBef>
              <a:buClr>
                <a:srgbClr val="D8A919"/>
              </a:buClr>
              <a:buChar char="»"/>
              <a:defRPr sz="3400">
                <a:solidFill>
                  <a:srgbClr val="481F72"/>
                </a:solidFill>
                <a:latin typeface="Arial" charset="0"/>
                <a:ea typeface="MS PGothic" pitchFamily="34" charset="-128"/>
              </a:defRPr>
            </a:lvl5pPr>
            <a:lvl6pPr marL="25146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6pPr>
            <a:lvl7pPr marL="29718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7pPr>
            <a:lvl8pPr marL="34290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8pPr>
            <a:lvl9pPr marL="3886200" indent="-228600" defTabSz="981075" eaLnBrk="0" fontAlgn="base" hangingPunct="0">
              <a:spcBef>
                <a:spcPct val="20000"/>
              </a:spcBef>
              <a:spcAft>
                <a:spcPct val="0"/>
              </a:spcAft>
              <a:buClr>
                <a:srgbClr val="D8A919"/>
              </a:buClr>
              <a:buChar char="»"/>
              <a:defRPr sz="3400">
                <a:solidFill>
                  <a:srgbClr val="481F72"/>
                </a:solidFill>
                <a:latin typeface="Arial" charset="0"/>
                <a:ea typeface="MS PGothic" pitchFamily="34" charset="-128"/>
              </a:defRPr>
            </a:lvl9pPr>
          </a:lstStyle>
          <a:p>
            <a:pPr eaLnBrk="1" hangingPunct="1">
              <a:spcBef>
                <a:spcPct val="0"/>
              </a:spcBef>
              <a:buFontTx/>
              <a:buNone/>
            </a:pPr>
            <a:r>
              <a:rPr lang="en-US" altLang="en-US" b="1" dirty="0">
                <a:latin typeface="Calibri" panose="020F0502020204030204" pitchFamily="34" charset="0"/>
              </a:rPr>
              <a:t>Defining WEE</a:t>
            </a:r>
          </a:p>
        </p:txBody>
      </p:sp>
      <p:sp>
        <p:nvSpPr>
          <p:cNvPr id="4" name="Content Placeholder 2"/>
          <p:cNvSpPr txBox="1">
            <a:spLocks/>
          </p:cNvSpPr>
          <p:nvPr/>
        </p:nvSpPr>
        <p:spPr>
          <a:xfrm>
            <a:off x="559472" y="1543014"/>
            <a:ext cx="7775906" cy="4605638"/>
          </a:xfrm>
          <a:prstGeom prst="rect">
            <a:avLst/>
          </a:prstGeom>
        </p:spPr>
        <p:txBody>
          <a:bodyPr lIns="85195" tIns="42597" rIns="85195" bIns="42597"/>
          <a:lstStyle>
            <a:lvl1pPr marL="368300" indent="-368300" algn="l" defTabSz="981075" rtl="0" eaLnBrk="0" fontAlgn="base" hangingPunct="0">
              <a:spcBef>
                <a:spcPct val="20000"/>
              </a:spcBef>
              <a:spcAft>
                <a:spcPct val="0"/>
              </a:spcAft>
              <a:buClr>
                <a:srgbClr val="D8A919"/>
              </a:buClr>
              <a:buChar char="•"/>
              <a:defRPr sz="3400">
                <a:solidFill>
                  <a:srgbClr val="481F72"/>
                </a:solidFill>
                <a:latin typeface="+mn-lt"/>
                <a:ea typeface="+mn-ea"/>
                <a:cs typeface="+mn-cs"/>
              </a:defRPr>
            </a:lvl1pPr>
            <a:lvl2pPr marL="796925" indent="-306388" algn="l" defTabSz="981075" rtl="0" eaLnBrk="0" fontAlgn="base" hangingPunct="0">
              <a:spcBef>
                <a:spcPct val="20000"/>
              </a:spcBef>
              <a:spcAft>
                <a:spcPct val="0"/>
              </a:spcAft>
              <a:buClr>
                <a:srgbClr val="D8A919"/>
              </a:buClr>
              <a:buChar char="–"/>
              <a:defRPr sz="3400">
                <a:solidFill>
                  <a:srgbClr val="481F72"/>
                </a:solidFill>
                <a:latin typeface="+mn-lt"/>
                <a:ea typeface="+mn-ea"/>
              </a:defRPr>
            </a:lvl2pPr>
            <a:lvl3pPr marL="1227138" indent="-246063" algn="l" defTabSz="981075" rtl="0" eaLnBrk="0" fontAlgn="base" hangingPunct="0">
              <a:spcBef>
                <a:spcPct val="20000"/>
              </a:spcBef>
              <a:spcAft>
                <a:spcPct val="0"/>
              </a:spcAft>
              <a:buClr>
                <a:srgbClr val="D8A919"/>
              </a:buClr>
              <a:buChar char="•"/>
              <a:defRPr sz="3400">
                <a:solidFill>
                  <a:srgbClr val="481F72"/>
                </a:solidFill>
                <a:latin typeface="+mn-lt"/>
                <a:ea typeface="+mn-ea"/>
              </a:defRPr>
            </a:lvl3pPr>
            <a:lvl4pPr marL="1717675" indent="-246063" algn="l" defTabSz="981075" rtl="0" eaLnBrk="0" fontAlgn="base" hangingPunct="0">
              <a:spcBef>
                <a:spcPct val="20000"/>
              </a:spcBef>
              <a:spcAft>
                <a:spcPct val="0"/>
              </a:spcAft>
              <a:buClr>
                <a:srgbClr val="D8A919"/>
              </a:buClr>
              <a:buChar char="–"/>
              <a:defRPr sz="3400">
                <a:solidFill>
                  <a:srgbClr val="481F72"/>
                </a:solidFill>
                <a:latin typeface="+mn-lt"/>
                <a:ea typeface="+mn-ea"/>
              </a:defRPr>
            </a:lvl4pPr>
            <a:lvl5pPr marL="2208213" indent="-246063" algn="l" defTabSz="981075" rtl="0" eaLnBrk="0" fontAlgn="base" hangingPunct="0">
              <a:spcBef>
                <a:spcPct val="20000"/>
              </a:spcBef>
              <a:spcAft>
                <a:spcPct val="0"/>
              </a:spcAft>
              <a:buClr>
                <a:srgbClr val="D8A919"/>
              </a:buClr>
              <a:buChar char="»"/>
              <a:defRPr sz="3400">
                <a:solidFill>
                  <a:srgbClr val="481F72"/>
                </a:solidFill>
                <a:latin typeface="+mn-lt"/>
                <a:ea typeface="+mn-ea"/>
              </a:defRPr>
            </a:lvl5pPr>
            <a:lvl6pPr marL="2665413" indent="-246063" algn="l" defTabSz="981075" rtl="0" fontAlgn="base">
              <a:spcBef>
                <a:spcPct val="20000"/>
              </a:spcBef>
              <a:spcAft>
                <a:spcPct val="0"/>
              </a:spcAft>
              <a:buClr>
                <a:srgbClr val="D8A919"/>
              </a:buClr>
              <a:buChar char="»"/>
              <a:defRPr sz="3400">
                <a:solidFill>
                  <a:srgbClr val="481F72"/>
                </a:solidFill>
                <a:latin typeface="+mn-lt"/>
                <a:ea typeface="+mn-ea"/>
              </a:defRPr>
            </a:lvl6pPr>
            <a:lvl7pPr marL="3122613" indent="-246063" algn="l" defTabSz="981075" rtl="0" fontAlgn="base">
              <a:spcBef>
                <a:spcPct val="20000"/>
              </a:spcBef>
              <a:spcAft>
                <a:spcPct val="0"/>
              </a:spcAft>
              <a:buClr>
                <a:srgbClr val="D8A919"/>
              </a:buClr>
              <a:buChar char="»"/>
              <a:defRPr sz="3400">
                <a:solidFill>
                  <a:srgbClr val="481F72"/>
                </a:solidFill>
                <a:latin typeface="+mn-lt"/>
                <a:ea typeface="+mn-ea"/>
              </a:defRPr>
            </a:lvl7pPr>
            <a:lvl8pPr marL="3579813" indent="-246063" algn="l" defTabSz="981075" rtl="0" fontAlgn="base">
              <a:spcBef>
                <a:spcPct val="20000"/>
              </a:spcBef>
              <a:spcAft>
                <a:spcPct val="0"/>
              </a:spcAft>
              <a:buClr>
                <a:srgbClr val="D8A919"/>
              </a:buClr>
              <a:buChar char="»"/>
              <a:defRPr sz="3400">
                <a:solidFill>
                  <a:srgbClr val="481F72"/>
                </a:solidFill>
                <a:latin typeface="+mn-lt"/>
                <a:ea typeface="+mn-ea"/>
              </a:defRPr>
            </a:lvl8pPr>
            <a:lvl9pPr marL="4037013" indent="-246063" algn="l" defTabSz="981075" rtl="0" fontAlgn="base">
              <a:spcBef>
                <a:spcPct val="20000"/>
              </a:spcBef>
              <a:spcAft>
                <a:spcPct val="0"/>
              </a:spcAft>
              <a:buClr>
                <a:srgbClr val="D8A919"/>
              </a:buClr>
              <a:buChar char="»"/>
              <a:defRPr sz="3400">
                <a:solidFill>
                  <a:srgbClr val="481F72"/>
                </a:solidFill>
                <a:latin typeface="+mn-lt"/>
                <a:ea typeface="+mn-ea"/>
              </a:defRPr>
            </a:lvl9pPr>
          </a:lstStyle>
          <a:p>
            <a:pPr marL="0" indent="0">
              <a:buNone/>
              <a:defRPr/>
            </a:pPr>
            <a:r>
              <a:rPr lang="en-US" sz="2600" kern="0" dirty="0">
                <a:latin typeface="Calibri" panose="020F0502020204030204" pitchFamily="34" charset="0"/>
              </a:rPr>
              <a:t>A woman is economically empowered when she has both the ability:</a:t>
            </a:r>
          </a:p>
          <a:p>
            <a:pPr marL="0" indent="0">
              <a:buNone/>
              <a:defRPr/>
            </a:pPr>
            <a:endParaRPr lang="en-US" sz="1300" dirty="0">
              <a:latin typeface="Calibri" panose="020F0502020204030204" pitchFamily="34" charset="0"/>
            </a:endParaRPr>
          </a:p>
          <a:p>
            <a:pPr>
              <a:defRPr/>
            </a:pPr>
            <a:r>
              <a:rPr lang="en-US" sz="2600" dirty="0">
                <a:latin typeface="Calibri" panose="020F0502020204030204" pitchFamily="34" charset="0"/>
              </a:rPr>
              <a:t>To </a:t>
            </a:r>
            <a:r>
              <a:rPr lang="en-US" sz="2600" b="1" i="1" dirty="0">
                <a:latin typeface="Calibri" panose="020F0502020204030204" pitchFamily="34" charset="0"/>
              </a:rPr>
              <a:t>succeed and advance economically</a:t>
            </a:r>
          </a:p>
          <a:p>
            <a:pPr lvl="1">
              <a:defRPr/>
            </a:pPr>
            <a:r>
              <a:rPr lang="en-US" sz="2200" dirty="0">
                <a:latin typeface="Calibri" panose="020F0502020204030204" pitchFamily="34" charset="0"/>
              </a:rPr>
              <a:t>women need the skills and resources to compete in markets, as well as fair and equal access to economic institutions</a:t>
            </a:r>
          </a:p>
          <a:p>
            <a:pPr lvl="1">
              <a:defRPr/>
            </a:pPr>
            <a:endParaRPr lang="en-US" sz="1300" dirty="0">
              <a:latin typeface="Calibri" panose="020F0502020204030204" pitchFamily="34" charset="0"/>
            </a:endParaRPr>
          </a:p>
          <a:p>
            <a:pPr>
              <a:defRPr/>
            </a:pPr>
            <a:r>
              <a:rPr lang="en-US" sz="2600" dirty="0">
                <a:latin typeface="Calibri" panose="020F0502020204030204" pitchFamily="34" charset="0"/>
              </a:rPr>
              <a:t>To </a:t>
            </a:r>
            <a:r>
              <a:rPr lang="en-US" sz="2600" b="1" i="1" dirty="0">
                <a:latin typeface="Calibri" panose="020F0502020204030204" pitchFamily="34" charset="0"/>
              </a:rPr>
              <a:t>have the power and agency </a:t>
            </a:r>
            <a:r>
              <a:rPr lang="en-US" sz="2600" dirty="0">
                <a:latin typeface="Calibri" panose="020F0502020204030204" pitchFamily="34" charset="0"/>
              </a:rPr>
              <a:t>to benefit from economic activities</a:t>
            </a:r>
          </a:p>
          <a:p>
            <a:pPr lvl="1">
              <a:defRPr/>
            </a:pPr>
            <a:r>
              <a:rPr lang="en-US" sz="2200" dirty="0">
                <a:latin typeface="Calibri" panose="020F0502020204030204" pitchFamily="34" charset="0"/>
              </a:rPr>
              <a:t>women need to have the ability to make and act on decisions and control resources and profits</a:t>
            </a:r>
          </a:p>
          <a:p>
            <a:pPr>
              <a:defRPr/>
            </a:pPr>
            <a:endParaRPr lang="en-US" sz="2600" b="1" dirty="0">
              <a:latin typeface="Calibri" panose="020F0502020204030204" pitchFamily="34" charset="0"/>
            </a:endParaRPr>
          </a:p>
          <a:p>
            <a:pPr marL="0" indent="0">
              <a:buNone/>
              <a:defRPr/>
            </a:pPr>
            <a:endParaRPr lang="en-US" b="1" dirty="0" smtClean="0">
              <a:latin typeface="Calibri" panose="020F0502020204030204" pitchFamily="34" charset="0"/>
            </a:endParaRPr>
          </a:p>
        </p:txBody>
      </p:sp>
    </p:spTree>
    <p:extLst>
      <p:ext uri="{BB962C8B-B14F-4D97-AF65-F5344CB8AC3E}">
        <p14:creationId xmlns:p14="http://schemas.microsoft.com/office/powerpoint/2010/main" val="713387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ual color template Arial (1)">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Dual color template Arial (1)</Template>
  <TotalTime>73</TotalTime>
  <Words>1592</Words>
  <Application>Microsoft Office PowerPoint</Application>
  <PresentationFormat>On-screen Show (4:3)</PresentationFormat>
  <Paragraphs>269</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Dual color template Arial (1)</vt:lpstr>
      <vt:lpstr>PowerPoint Presentation</vt:lpstr>
      <vt:lpstr>Defining and Measuring the Social Impact of Clean Cooking Solutions  March 16, 2015</vt:lpstr>
      <vt:lpstr>What we will cover today:</vt:lpstr>
      <vt:lpstr>Social Impact M&amp;E Needed  at Three Levels </vt:lpstr>
      <vt:lpstr>Process for Defining, Measuring and Reporting on Social Impact</vt:lpstr>
      <vt:lpstr>Why ICRW wanted to engage in this work:</vt:lpstr>
      <vt:lpstr>Social Impact Conceptual Framework:  How involvement in the clean cooking value chain  expands livelihoods opportunities for women and men</vt:lpstr>
      <vt:lpstr>PowerPoint Presentation</vt:lpstr>
      <vt:lpstr>PowerPoint Presentation</vt:lpstr>
      <vt:lpstr>PowerPoint Presentation</vt:lpstr>
      <vt:lpstr>Social Impact Conceptual Framework:  How involvement of women in the clean cooking value chain enhances women’s social and economic empowerment</vt:lpstr>
      <vt:lpstr>Social Impact Conceptual Framework:  How adoption of clean cooking solutions translates into improvements in households’ social &amp; economic well-being</vt:lpstr>
      <vt:lpstr>PowerPoint Presentation</vt:lpstr>
      <vt:lpstr>Income slide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Allie McGonagle Glinski</dc:creator>
  <cp:lastModifiedBy>Allie McGonagle Glinski</cp:lastModifiedBy>
  <cp:revision>6</cp:revision>
  <dcterms:created xsi:type="dcterms:W3CDTF">2015-03-13T18:13:17Z</dcterms:created>
  <dcterms:modified xsi:type="dcterms:W3CDTF">2015-10-22T02:39:32Z</dcterms:modified>
</cp:coreProperties>
</file>